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6" r:id="rId2"/>
    <p:sldMasterId id="2147483718" r:id="rId3"/>
  </p:sldMasterIdLst>
  <p:notesMasterIdLst>
    <p:notesMasterId r:id="rId21"/>
  </p:notesMasterIdLst>
  <p:handoutMasterIdLst>
    <p:handoutMasterId r:id="rId22"/>
  </p:handoutMasterIdLst>
  <p:sldIdLst>
    <p:sldId id="1312" r:id="rId4"/>
    <p:sldId id="1933" r:id="rId5"/>
    <p:sldId id="1928" r:id="rId6"/>
    <p:sldId id="1931" r:id="rId7"/>
    <p:sldId id="1361" r:id="rId8"/>
    <p:sldId id="1932" r:id="rId9"/>
    <p:sldId id="1929" r:id="rId10"/>
    <p:sldId id="1930" r:id="rId11"/>
    <p:sldId id="1934" r:id="rId12"/>
    <p:sldId id="1935" r:id="rId13"/>
    <p:sldId id="1936" r:id="rId14"/>
    <p:sldId id="1937" r:id="rId15"/>
    <p:sldId id="1938" r:id="rId16"/>
    <p:sldId id="1940" r:id="rId17"/>
    <p:sldId id="1939" r:id="rId18"/>
    <p:sldId id="1941" r:id="rId19"/>
    <p:sldId id="1942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승원 정" initials="승정" lastIdx="2" clrIdx="0">
    <p:extLst>
      <p:ext uri="{19B8F6BF-5375-455C-9EA6-DF929625EA0E}">
        <p15:presenceInfo xmlns:p15="http://schemas.microsoft.com/office/powerpoint/2012/main" userId="e548da2964146125" providerId="Windows Live"/>
      </p:ext>
    </p:extLst>
  </p:cmAuthor>
  <p:cmAuthor id="2" name="Seonjae Kim" initials="SK" lastIdx="1" clrIdx="1">
    <p:extLst>
      <p:ext uri="{19B8F6BF-5375-455C-9EA6-DF929625EA0E}">
        <p15:presenceInfo xmlns:p15="http://schemas.microsoft.com/office/powerpoint/2012/main" userId="0803cd45d2e987ae" providerId="Windows Live"/>
      </p:ext>
    </p:extLst>
  </p:cmAuthor>
  <p:cmAuthor id="3" name="KimSeonjae" initials="K" lastIdx="2" clrIdx="2">
    <p:extLst>
      <p:ext uri="{19B8F6BF-5375-455C-9EA6-DF929625EA0E}">
        <p15:presenceInfo xmlns:p15="http://schemas.microsoft.com/office/powerpoint/2012/main" userId="KimSeonja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A6BC4"/>
    <a:srgbClr val="660033"/>
    <a:srgbClr val="FF9999"/>
    <a:srgbClr val="F6B206"/>
    <a:srgbClr val="FFC000"/>
    <a:srgbClr val="0032F5"/>
    <a:srgbClr val="4D75FE"/>
    <a:srgbClr val="2654F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52" autoAdjust="0"/>
    <p:restoredTop sz="93480" autoAdjust="0"/>
  </p:normalViewPr>
  <p:slideViewPr>
    <p:cSldViewPr snapToGrid="0">
      <p:cViewPr>
        <p:scale>
          <a:sx n="125" d="100"/>
          <a:sy n="125" d="100"/>
        </p:scale>
        <p:origin x="60" y="6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788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0870E55-5661-41C3-A594-0AFFC432EC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EF798CD-A01B-4AE6-BCEB-8381FE7A77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8C7E11-66C6-4707-AB37-F820B13AC0C1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B49F57-4574-4948-8F54-C0F1AC33E3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39637A-33F3-4FDA-BB2D-BC509DBF10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E7033E-CB25-46AC-A218-7CA3D7979C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248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2FAA0-1E8F-4417-859D-8B47F8C297E3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55103D-9746-47AD-9526-29F74208C727}" type="slidenum">
              <a:rPr lang="ko-KR" altLang="en-US" smtClean="0"/>
              <a:pPr/>
              <a:t>‹#›</a:t>
            </a:fld>
            <a:r>
              <a:rPr lang="en-US" altLang="ko-KR" dirty="0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017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890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55103D-9746-47AD-9526-29F74208C72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/15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6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w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607C9063-8C57-4E7E-A9D1-8201ADCFEA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039" y="59117"/>
            <a:ext cx="2043012" cy="7214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C69056-907E-4B7C-973F-D0D649FC37EB}"/>
              </a:ext>
            </a:extLst>
          </p:cNvPr>
          <p:cNvSpPr txBox="1"/>
          <p:nvPr userDrawn="1"/>
        </p:nvSpPr>
        <p:spPr>
          <a:xfrm>
            <a:off x="289873" y="127449"/>
            <a:ext cx="4032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Dong-A Univ. (ISPL)</a:t>
            </a:r>
            <a:endParaRPr lang="ko-KR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B26F3D3-479D-43DB-8E55-819953A0CF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6141" y="6181725"/>
            <a:ext cx="743459" cy="676275"/>
          </a:xfrm>
          <a:prstGeom prst="rect">
            <a:avLst/>
          </a:prstGeom>
        </p:spPr>
      </p:pic>
      <p:sp>
        <p:nvSpPr>
          <p:cNvPr id="18" name="직사각형 7">
            <a:extLst>
              <a:ext uri="{FF2B5EF4-FFF2-40B4-BE49-F238E27FC236}">
                <a16:creationId xmlns:a16="http://schemas.microsoft.com/office/drawing/2014/main" id="{6410BDB8-B729-423F-B506-B822E33CBAE0}"/>
              </a:ext>
            </a:extLst>
          </p:cNvPr>
          <p:cNvSpPr/>
          <p:nvPr userDrawn="1"/>
        </p:nvSpPr>
        <p:spPr>
          <a:xfrm rot="6300000">
            <a:off x="5410714" y="3290550"/>
            <a:ext cx="7171681" cy="282007"/>
          </a:xfrm>
          <a:custGeom>
            <a:avLst/>
            <a:gdLst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0 w 7198983"/>
              <a:gd name="connsiteY3" fmla="*/ 15719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84670"/>
              <a:gd name="connsiteY0" fmla="*/ 0 h 161029"/>
              <a:gd name="connsiteX1" fmla="*/ 7184670 w 7184670"/>
              <a:gd name="connsiteY1" fmla="*/ 3835 h 161029"/>
              <a:gd name="connsiteX2" fmla="*/ 7184670 w 7184670"/>
              <a:gd name="connsiteY2" fmla="*/ 161029 h 161029"/>
              <a:gd name="connsiteX3" fmla="*/ 33405 w 7184670"/>
              <a:gd name="connsiteY3" fmla="*/ 159199 h 161029"/>
              <a:gd name="connsiteX4" fmla="*/ 0 w 7184670"/>
              <a:gd name="connsiteY4" fmla="*/ 0 h 161029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92849"/>
              <a:gd name="connsiteY0" fmla="*/ 0 h 158838"/>
              <a:gd name="connsiteX1" fmla="*/ 7192849 w 7192849"/>
              <a:gd name="connsiteY1" fmla="*/ 1644 h 158838"/>
              <a:gd name="connsiteX2" fmla="*/ 7192849 w 7192849"/>
              <a:gd name="connsiteY2" fmla="*/ 158838 h 158838"/>
              <a:gd name="connsiteX3" fmla="*/ 41584 w 7192849"/>
              <a:gd name="connsiteY3" fmla="*/ 157008 h 158838"/>
              <a:gd name="connsiteX4" fmla="*/ 0 w 7192849"/>
              <a:gd name="connsiteY4" fmla="*/ 0 h 158838"/>
              <a:gd name="connsiteX0" fmla="*/ 0 w 7192849"/>
              <a:gd name="connsiteY0" fmla="*/ 0 h 158839"/>
              <a:gd name="connsiteX1" fmla="*/ 7192849 w 7192849"/>
              <a:gd name="connsiteY1" fmla="*/ 1645 h 158839"/>
              <a:gd name="connsiteX2" fmla="*/ 7192849 w 7192849"/>
              <a:gd name="connsiteY2" fmla="*/ 158839 h 158839"/>
              <a:gd name="connsiteX3" fmla="*/ 41584 w 7192849"/>
              <a:gd name="connsiteY3" fmla="*/ 157009 h 158839"/>
              <a:gd name="connsiteX4" fmla="*/ 0 w 7192849"/>
              <a:gd name="connsiteY4" fmla="*/ 0 h 158839"/>
              <a:gd name="connsiteX0" fmla="*/ 0 w 7192849"/>
              <a:gd name="connsiteY0" fmla="*/ 4260 h 163099"/>
              <a:gd name="connsiteX1" fmla="*/ 7086083 w 7192849"/>
              <a:gd name="connsiteY1" fmla="*/ 0 h 163099"/>
              <a:gd name="connsiteX2" fmla="*/ 7192849 w 7192849"/>
              <a:gd name="connsiteY2" fmla="*/ 163099 h 163099"/>
              <a:gd name="connsiteX3" fmla="*/ 41584 w 7192849"/>
              <a:gd name="connsiteY3" fmla="*/ 161269 h 163099"/>
              <a:gd name="connsiteX4" fmla="*/ 0 w 7192849"/>
              <a:gd name="connsiteY4" fmla="*/ 4260 h 163099"/>
              <a:gd name="connsiteX0" fmla="*/ 0 w 7139260"/>
              <a:gd name="connsiteY0" fmla="*/ 4260 h 161269"/>
              <a:gd name="connsiteX1" fmla="*/ 7086083 w 7139260"/>
              <a:gd name="connsiteY1" fmla="*/ 0 h 161269"/>
              <a:gd name="connsiteX2" fmla="*/ 7139260 w 7139260"/>
              <a:gd name="connsiteY2" fmla="*/ 159380 h 161269"/>
              <a:gd name="connsiteX3" fmla="*/ 41584 w 7139260"/>
              <a:gd name="connsiteY3" fmla="*/ 161269 h 161269"/>
              <a:gd name="connsiteX4" fmla="*/ 0 w 7139260"/>
              <a:gd name="connsiteY4" fmla="*/ 4260 h 161269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3078"/>
              <a:gd name="connsiteX1" fmla="*/ 7099884 w 7139260"/>
              <a:gd name="connsiteY1" fmla="*/ 0 h 163078"/>
              <a:gd name="connsiteX2" fmla="*/ 7139260 w 7139260"/>
              <a:gd name="connsiteY2" fmla="*/ 163078 h 163078"/>
              <a:gd name="connsiteX3" fmla="*/ 71020 w 7139260"/>
              <a:gd name="connsiteY3" fmla="*/ 157332 h 163078"/>
              <a:gd name="connsiteX4" fmla="*/ 0 w 7139260"/>
              <a:gd name="connsiteY4" fmla="*/ 7958 h 163078"/>
              <a:gd name="connsiteX0" fmla="*/ 0 w 7136495"/>
              <a:gd name="connsiteY0" fmla="*/ 10454 h 163078"/>
              <a:gd name="connsiteX1" fmla="*/ 7097119 w 7136495"/>
              <a:gd name="connsiteY1" fmla="*/ 0 h 163078"/>
              <a:gd name="connsiteX2" fmla="*/ 7136495 w 7136495"/>
              <a:gd name="connsiteY2" fmla="*/ 163078 h 163078"/>
              <a:gd name="connsiteX3" fmla="*/ 68255 w 7136495"/>
              <a:gd name="connsiteY3" fmla="*/ 157332 h 163078"/>
              <a:gd name="connsiteX4" fmla="*/ 0 w 7136495"/>
              <a:gd name="connsiteY4" fmla="*/ 10454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3125"/>
              <a:gd name="connsiteY0" fmla="*/ 6979 h 163078"/>
              <a:gd name="connsiteX1" fmla="*/ 7093749 w 7133125"/>
              <a:gd name="connsiteY1" fmla="*/ 0 h 163078"/>
              <a:gd name="connsiteX2" fmla="*/ 7133125 w 7133125"/>
              <a:gd name="connsiteY2" fmla="*/ 163078 h 163078"/>
              <a:gd name="connsiteX3" fmla="*/ 64885 w 7133125"/>
              <a:gd name="connsiteY3" fmla="*/ 157332 h 163078"/>
              <a:gd name="connsiteX4" fmla="*/ 0 w 7133125"/>
              <a:gd name="connsiteY4" fmla="*/ 6979 h 163078"/>
              <a:gd name="connsiteX0" fmla="*/ 0 w 7171681"/>
              <a:gd name="connsiteY0" fmla="*/ 6979 h 164756"/>
              <a:gd name="connsiteX1" fmla="*/ 7093749 w 7171681"/>
              <a:gd name="connsiteY1" fmla="*/ 0 h 164756"/>
              <a:gd name="connsiteX2" fmla="*/ 7171681 w 7171681"/>
              <a:gd name="connsiteY2" fmla="*/ 164756 h 164756"/>
              <a:gd name="connsiteX3" fmla="*/ 64885 w 7171681"/>
              <a:gd name="connsiteY3" fmla="*/ 157332 h 164756"/>
              <a:gd name="connsiteX4" fmla="*/ 0 w 7171681"/>
              <a:gd name="connsiteY4" fmla="*/ 6979 h 164756"/>
              <a:gd name="connsiteX0" fmla="*/ 0 w 7171681"/>
              <a:gd name="connsiteY0" fmla="*/ 10209 h 167986"/>
              <a:gd name="connsiteX1" fmla="*/ 7095583 w 7171681"/>
              <a:gd name="connsiteY1" fmla="*/ 0 h 167986"/>
              <a:gd name="connsiteX2" fmla="*/ 7171681 w 7171681"/>
              <a:gd name="connsiteY2" fmla="*/ 167986 h 167986"/>
              <a:gd name="connsiteX3" fmla="*/ 64885 w 7171681"/>
              <a:gd name="connsiteY3" fmla="*/ 160562 h 167986"/>
              <a:gd name="connsiteX4" fmla="*/ 0 w 7171681"/>
              <a:gd name="connsiteY4" fmla="*/ 10209 h 167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1681" h="167986">
                <a:moveTo>
                  <a:pt x="0" y="10209"/>
                </a:moveTo>
                <a:lnTo>
                  <a:pt x="7095583" y="0"/>
                </a:lnTo>
                <a:lnTo>
                  <a:pt x="7171681" y="167986"/>
                </a:lnTo>
                <a:lnTo>
                  <a:pt x="64885" y="160562"/>
                </a:lnTo>
                <a:lnTo>
                  <a:pt x="0" y="10209"/>
                </a:lnTo>
                <a:close/>
              </a:path>
            </a:pathLst>
          </a:custGeom>
          <a:solidFill>
            <a:srgbClr val="DAE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8F35C63C-01B9-4278-AA5B-A231650698BF}"/>
              </a:ext>
            </a:extLst>
          </p:cNvPr>
          <p:cNvSpPr/>
          <p:nvPr userDrawn="1"/>
        </p:nvSpPr>
        <p:spPr>
          <a:xfrm>
            <a:off x="3143250" y="6181725"/>
            <a:ext cx="1243555" cy="676275"/>
          </a:xfrm>
          <a:prstGeom prst="parallelogram">
            <a:avLst>
              <a:gd name="adj" fmla="val 28524"/>
            </a:avLst>
          </a:prstGeom>
          <a:solidFill>
            <a:srgbClr val="F3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6">
            <a:extLst>
              <a:ext uri="{FF2B5EF4-FFF2-40B4-BE49-F238E27FC236}">
                <a16:creationId xmlns:a16="http://schemas.microsoft.com/office/drawing/2014/main" id="{A2915198-39BE-4676-B846-3D9AF2AAEA50}"/>
              </a:ext>
            </a:extLst>
          </p:cNvPr>
          <p:cNvSpPr/>
          <p:nvPr userDrawn="1"/>
        </p:nvSpPr>
        <p:spPr>
          <a:xfrm rot="6300000">
            <a:off x="2180261" y="5644767"/>
            <a:ext cx="2294737" cy="295963"/>
          </a:xfrm>
          <a:custGeom>
            <a:avLst/>
            <a:gdLst>
              <a:gd name="connsiteX0" fmla="*/ 0 w 2328145"/>
              <a:gd name="connsiteY0" fmla="*/ 0 h 295963"/>
              <a:gd name="connsiteX1" fmla="*/ 2328145 w 2328145"/>
              <a:gd name="connsiteY1" fmla="*/ 0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328145"/>
              <a:gd name="connsiteY0" fmla="*/ 0 h 295963"/>
              <a:gd name="connsiteX1" fmla="*/ 2221388 w 2328145"/>
              <a:gd name="connsiteY1" fmla="*/ 2309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294737"/>
              <a:gd name="connsiteY0" fmla="*/ 0 h 295963"/>
              <a:gd name="connsiteX1" fmla="*/ 2221388 w 2294737"/>
              <a:gd name="connsiteY1" fmla="*/ 2309 h 295963"/>
              <a:gd name="connsiteX2" fmla="*/ 2294737 w 2294737"/>
              <a:gd name="connsiteY2" fmla="*/ 293958 h 295963"/>
              <a:gd name="connsiteX3" fmla="*/ 0 w 2294737"/>
              <a:gd name="connsiteY3" fmla="*/ 295963 h 295963"/>
              <a:gd name="connsiteX4" fmla="*/ 0 w 2294737"/>
              <a:gd name="connsiteY4" fmla="*/ 0 h 295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4737" h="295963">
                <a:moveTo>
                  <a:pt x="0" y="0"/>
                </a:moveTo>
                <a:lnTo>
                  <a:pt x="2221388" y="2309"/>
                </a:lnTo>
                <a:lnTo>
                  <a:pt x="2294737" y="293958"/>
                </a:lnTo>
                <a:lnTo>
                  <a:pt x="0" y="295963"/>
                </a:lnTo>
                <a:lnTo>
                  <a:pt x="0" y="0"/>
                </a:lnTo>
                <a:close/>
              </a:path>
            </a:pathLst>
          </a:cu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78EFA5B-B0B9-4D45-9787-CD7CAFD69D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5218" y="6190190"/>
            <a:ext cx="582016" cy="67627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DFF830-97E5-42D7-B51A-3A5CD5E4CDD9}"/>
              </a:ext>
            </a:extLst>
          </p:cNvPr>
          <p:cNvSpPr/>
          <p:nvPr userDrawn="1"/>
        </p:nvSpPr>
        <p:spPr>
          <a:xfrm>
            <a:off x="4386805" y="1367945"/>
            <a:ext cx="7805195" cy="720772"/>
          </a:xfrm>
          <a:prstGeom prst="rect">
            <a:avLst/>
          </a:pr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8912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87B81-6897-476F-8524-5512EF3B78CF}" type="datetime1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6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DD3C-F3BD-436C-AF8A-B5986AB055C6}" type="datetime1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9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B1DA2-3464-4BB8-88A7-9E35CECBDE3C}" type="datetime1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940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9AA42-A6FC-45C7-9502-EB578C80619D}" type="datetime1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772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41C24-CDE9-40CB-AA7E-06827C1C85AC}" type="datetime1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637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17" descr="컨텐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그림 18" descr="지구땡.png"/>
          <p:cNvPicPr>
            <a:picLocks noChangeAspect="1"/>
          </p:cNvPicPr>
          <p:nvPr userDrawn="1"/>
        </p:nvPicPr>
        <p:blipFill>
          <a:blip r:embed="rId3" cstate="print"/>
          <a:srcRect l="9052" t="36349" r="83073" b="44749"/>
          <a:stretch>
            <a:fillRect/>
          </a:stretch>
        </p:blipFill>
        <p:spPr bwMode="auto">
          <a:xfrm>
            <a:off x="1295401" y="1557338"/>
            <a:ext cx="960967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그림 19" descr="지구.png"/>
          <p:cNvPicPr>
            <a:picLocks noChangeAspect="1"/>
          </p:cNvPicPr>
          <p:nvPr userDrawn="1"/>
        </p:nvPicPr>
        <p:blipFill>
          <a:blip r:embed="rId4" cstate="print"/>
          <a:srcRect t="10101" r="22438"/>
          <a:stretch>
            <a:fillRect/>
          </a:stretch>
        </p:blipFill>
        <p:spPr bwMode="auto">
          <a:xfrm>
            <a:off x="0" y="1414463"/>
            <a:ext cx="8348133" cy="544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slogan"/>
          <p:cNvPicPr>
            <a:picLocks noChangeAspect="1" noChangeArrowheads="1"/>
          </p:cNvPicPr>
          <p:nvPr userDrawn="1"/>
        </p:nvPicPr>
        <p:blipFill>
          <a:blip r:embed="rId5" cstate="print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95700" y="3716338"/>
            <a:ext cx="153246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2" descr="1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7574" y="-15974"/>
            <a:ext cx="6576484" cy="373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649285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7" descr="라인.png"/>
          <p:cNvPicPr>
            <a:picLocks noChangeAspect="1"/>
          </p:cNvPicPr>
          <p:nvPr userDrawn="1"/>
        </p:nvPicPr>
        <p:blipFill>
          <a:blip r:embed="rId2" cstate="print"/>
          <a:srcRect t="57350"/>
          <a:stretch>
            <a:fillRect/>
          </a:stretch>
        </p:blipFill>
        <p:spPr bwMode="auto">
          <a:xfrm>
            <a:off x="0" y="4284096"/>
            <a:ext cx="12192000" cy="2573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21540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6" descr="하늘.jpg"/>
          <p:cNvPicPr>
            <a:picLocks noChangeAspect="1"/>
          </p:cNvPicPr>
          <p:nvPr userDrawn="1"/>
        </p:nvPicPr>
        <p:blipFill>
          <a:blip r:embed="rId2" cstate="print"/>
          <a:srcRect b="35435"/>
          <a:stretch>
            <a:fillRect/>
          </a:stretch>
        </p:blipFill>
        <p:spPr bwMode="auto">
          <a:xfrm>
            <a:off x="0" y="1"/>
            <a:ext cx="12192000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그림 8" descr="지구본.png"/>
          <p:cNvPicPr>
            <a:picLocks noChangeAspect="1"/>
          </p:cNvPicPr>
          <p:nvPr userDrawn="1"/>
        </p:nvPicPr>
        <p:blipFill>
          <a:blip r:embed="rId3" cstate="print"/>
          <a:srcRect l="78349" b="77299"/>
          <a:stretch>
            <a:fillRect/>
          </a:stretch>
        </p:blipFill>
        <p:spPr bwMode="auto">
          <a:xfrm>
            <a:off x="-312255" y="0"/>
            <a:ext cx="1330283" cy="827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AutoShape 14"/>
          <p:cNvSpPr>
            <a:spLocks noChangeArrowheads="1"/>
          </p:cNvSpPr>
          <p:nvPr userDrawn="1"/>
        </p:nvSpPr>
        <p:spPr bwMode="auto">
          <a:xfrm>
            <a:off x="11664619" y="6537006"/>
            <a:ext cx="480053" cy="215900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EED669A5-EEF0-47A0-A7C7-F44AC2DE7754}" type="slidenum">
              <a:rPr kumimoji="0" lang="en-US" altLang="ko-KR" sz="1100">
                <a:solidFill>
                  <a:prstClr val="black"/>
                </a:solidFill>
                <a:latin typeface="Arial" charset="0"/>
                <a:ea typeface="굴림" pitchFamily="50" charset="-127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en-US" altLang="ko-KR" sz="1100">
              <a:solidFill>
                <a:prstClr val="black"/>
              </a:solidFill>
              <a:latin typeface="Arial" charset="0"/>
              <a:ea typeface="굴림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341180"/>
            <a:ext cx="351352" cy="6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825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BE7B75-827C-4704-B15D-2657D6EF543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6386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4C5A45-C4EB-4281-8A26-4EBA7177CE8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297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C5860BC-0846-4D17-ACDB-FC0179E1CCF1}"/>
              </a:ext>
            </a:extLst>
          </p:cNvPr>
          <p:cNvSpPr/>
          <p:nvPr userDrawn="1"/>
        </p:nvSpPr>
        <p:spPr>
          <a:xfrm>
            <a:off x="-1185" y="0"/>
            <a:ext cx="12192000" cy="6858000"/>
          </a:xfrm>
          <a:prstGeom prst="rect">
            <a:avLst/>
          </a:prstGeom>
          <a:gradFill>
            <a:gsLst>
              <a:gs pos="100000">
                <a:srgbClr val="3996FD">
                  <a:alpha val="24000"/>
                </a:srgbClr>
              </a:gs>
              <a:gs pos="0">
                <a:srgbClr val="02102C">
                  <a:alpha val="85000"/>
                </a:srgbClr>
              </a:gs>
              <a:gs pos="49000">
                <a:srgbClr val="03173F">
                  <a:alpha val="3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0A1141-20A2-4C99-942F-99CD35AD6FDF}"/>
              </a:ext>
            </a:extLst>
          </p:cNvPr>
          <p:cNvSpPr/>
          <p:nvPr userDrawn="1"/>
        </p:nvSpPr>
        <p:spPr>
          <a:xfrm>
            <a:off x="1414639" y="1366692"/>
            <a:ext cx="4561832" cy="504234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28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ko-KR" altLang="en-US" sz="2800" b="1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 descr="실외, 건물, 거리, 인도이(가) 표시된 사진&#10;&#10;자동 생성된 설명">
            <a:extLst>
              <a:ext uri="{FF2B5EF4-FFF2-40B4-BE49-F238E27FC236}">
                <a16:creationId xmlns:a16="http://schemas.microsoft.com/office/drawing/2014/main" id="{0C3E08B9-4CE8-4986-BBD8-E7D74463CC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81057" y="738384"/>
            <a:ext cx="2824898" cy="2824898"/>
          </a:xfrm>
          <a:custGeom>
            <a:avLst/>
            <a:gdLst>
              <a:gd name="connsiteX0" fmla="*/ 1412449 w 2824898"/>
              <a:gd name="connsiteY0" fmla="*/ 0 h 2824898"/>
              <a:gd name="connsiteX1" fmla="*/ 2824898 w 2824898"/>
              <a:gd name="connsiteY1" fmla="*/ 1412449 h 2824898"/>
              <a:gd name="connsiteX2" fmla="*/ 1412449 w 2824898"/>
              <a:gd name="connsiteY2" fmla="*/ 2824898 h 2824898"/>
              <a:gd name="connsiteX3" fmla="*/ 0 w 2824898"/>
              <a:gd name="connsiteY3" fmla="*/ 1412449 h 2824898"/>
              <a:gd name="connsiteX4" fmla="*/ 1412449 w 2824898"/>
              <a:gd name="connsiteY4" fmla="*/ 0 h 2824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898" h="2824898">
                <a:moveTo>
                  <a:pt x="1412449" y="0"/>
                </a:moveTo>
                <a:cubicBezTo>
                  <a:pt x="2192523" y="0"/>
                  <a:pt x="2824898" y="632375"/>
                  <a:pt x="2824898" y="1412449"/>
                </a:cubicBezTo>
                <a:cubicBezTo>
                  <a:pt x="2824898" y="2192523"/>
                  <a:pt x="2192523" y="2824898"/>
                  <a:pt x="1412449" y="2824898"/>
                </a:cubicBezTo>
                <a:cubicBezTo>
                  <a:pt x="632375" y="2824898"/>
                  <a:pt x="0" y="2192523"/>
                  <a:pt x="0" y="1412449"/>
                </a:cubicBezTo>
                <a:cubicBezTo>
                  <a:pt x="0" y="632375"/>
                  <a:pt x="632375" y="0"/>
                  <a:pt x="1412449" y="0"/>
                </a:cubicBezTo>
                <a:close/>
              </a:path>
            </a:pathLst>
          </a:custGeom>
          <a:effectLst>
            <a:softEdge rad="38100"/>
          </a:effectLst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7781C783-EF09-4381-8775-47AFF6F47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340755"/>
            <a:ext cx="1464765" cy="517245"/>
          </a:xfrm>
          <a:prstGeom prst="rect">
            <a:avLst/>
          </a:prstGeom>
        </p:spPr>
      </p:pic>
      <p:pic>
        <p:nvPicPr>
          <p:cNvPr id="3" name="그림 2" descr="실외, 건물, 도시이(가) 표시된 사진&#10;&#10;자동 생성된 설명">
            <a:extLst>
              <a:ext uri="{FF2B5EF4-FFF2-40B4-BE49-F238E27FC236}">
                <a16:creationId xmlns:a16="http://schemas.microsoft.com/office/drawing/2014/main" id="{160CB7B6-ECE3-43DE-B46D-C3AE84288BB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547" y="2083692"/>
            <a:ext cx="2824898" cy="282489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5" name="그림 4" descr="하늘, 실외, 키큰이(가) 표시된 사진&#10;&#10;자동 생성된 설명">
            <a:extLst>
              <a:ext uri="{FF2B5EF4-FFF2-40B4-BE49-F238E27FC236}">
                <a16:creationId xmlns:a16="http://schemas.microsoft.com/office/drawing/2014/main" id="{59FD9AEA-254A-4F3A-93DF-F1F23F33150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653" y="3429000"/>
            <a:ext cx="2824898" cy="2816604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30447456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073" userDrawn="1">
          <p15:clr>
            <a:srgbClr val="FBAE40"/>
          </p15:clr>
        </p15:guide>
        <p15:guide id="2" pos="3591" userDrawn="1">
          <p15:clr>
            <a:srgbClr val="FBAE40"/>
          </p15:clr>
        </p15:guide>
        <p15:guide id="3" orient="horz" pos="1298" userDrawn="1">
          <p15:clr>
            <a:srgbClr val="FBAE40"/>
          </p15:clr>
        </p15:guide>
        <p15:guide id="4" orient="horz" pos="392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6B1692-CBE7-490B-87DC-6DC11D4911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559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7EC89E-912C-4159-BE87-224CC6824A6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9058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B8D065-F4C0-41A6-8436-6F7F53A58DD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8268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14C452-3133-4CD5-9A67-C7D4B5A12EB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3664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773752-4A6C-4AF5-826B-C46A0FA776B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0168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712BEB-EE83-45D3-ABEA-AC7F1E090E0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6178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blipFill dpi="0" rotWithShape="1">
          <a:blip r:embed="rId2">
            <a:lum/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607C9063-8C57-4E7E-A9D1-8201ADCFEA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039" y="59117"/>
            <a:ext cx="2043012" cy="7214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C69056-907E-4B7C-973F-D0D649FC37EB}"/>
              </a:ext>
            </a:extLst>
          </p:cNvPr>
          <p:cNvSpPr txBox="1"/>
          <p:nvPr userDrawn="1"/>
        </p:nvSpPr>
        <p:spPr>
          <a:xfrm>
            <a:off x="289873" y="127449"/>
            <a:ext cx="4032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Dong-A Univ. (ISPL)</a:t>
            </a:r>
            <a:endParaRPr lang="ko-KR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B26F3D3-479D-43DB-8E55-819953A0CF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34920" r="32449"/>
          <a:stretch/>
        </p:blipFill>
        <p:spPr>
          <a:xfrm>
            <a:off x="7486141" y="6181725"/>
            <a:ext cx="743459" cy="676275"/>
          </a:xfrm>
          <a:prstGeom prst="rect">
            <a:avLst/>
          </a:prstGeom>
        </p:spPr>
      </p:pic>
      <p:sp>
        <p:nvSpPr>
          <p:cNvPr id="18" name="직사각형 7">
            <a:extLst>
              <a:ext uri="{FF2B5EF4-FFF2-40B4-BE49-F238E27FC236}">
                <a16:creationId xmlns:a16="http://schemas.microsoft.com/office/drawing/2014/main" id="{6410BDB8-B729-423F-B506-B822E33CBAE0}"/>
              </a:ext>
            </a:extLst>
          </p:cNvPr>
          <p:cNvSpPr/>
          <p:nvPr userDrawn="1"/>
        </p:nvSpPr>
        <p:spPr>
          <a:xfrm rot="6300000">
            <a:off x="5410714" y="3290550"/>
            <a:ext cx="7171681" cy="282007"/>
          </a:xfrm>
          <a:custGeom>
            <a:avLst/>
            <a:gdLst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0 w 7198983"/>
              <a:gd name="connsiteY3" fmla="*/ 15719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84670"/>
              <a:gd name="connsiteY0" fmla="*/ 0 h 161029"/>
              <a:gd name="connsiteX1" fmla="*/ 7184670 w 7184670"/>
              <a:gd name="connsiteY1" fmla="*/ 3835 h 161029"/>
              <a:gd name="connsiteX2" fmla="*/ 7184670 w 7184670"/>
              <a:gd name="connsiteY2" fmla="*/ 161029 h 161029"/>
              <a:gd name="connsiteX3" fmla="*/ 33405 w 7184670"/>
              <a:gd name="connsiteY3" fmla="*/ 159199 h 161029"/>
              <a:gd name="connsiteX4" fmla="*/ 0 w 7184670"/>
              <a:gd name="connsiteY4" fmla="*/ 0 h 161029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92849"/>
              <a:gd name="connsiteY0" fmla="*/ 0 h 158838"/>
              <a:gd name="connsiteX1" fmla="*/ 7192849 w 7192849"/>
              <a:gd name="connsiteY1" fmla="*/ 1644 h 158838"/>
              <a:gd name="connsiteX2" fmla="*/ 7192849 w 7192849"/>
              <a:gd name="connsiteY2" fmla="*/ 158838 h 158838"/>
              <a:gd name="connsiteX3" fmla="*/ 41584 w 7192849"/>
              <a:gd name="connsiteY3" fmla="*/ 157008 h 158838"/>
              <a:gd name="connsiteX4" fmla="*/ 0 w 7192849"/>
              <a:gd name="connsiteY4" fmla="*/ 0 h 158838"/>
              <a:gd name="connsiteX0" fmla="*/ 0 w 7192849"/>
              <a:gd name="connsiteY0" fmla="*/ 0 h 158839"/>
              <a:gd name="connsiteX1" fmla="*/ 7192849 w 7192849"/>
              <a:gd name="connsiteY1" fmla="*/ 1645 h 158839"/>
              <a:gd name="connsiteX2" fmla="*/ 7192849 w 7192849"/>
              <a:gd name="connsiteY2" fmla="*/ 158839 h 158839"/>
              <a:gd name="connsiteX3" fmla="*/ 41584 w 7192849"/>
              <a:gd name="connsiteY3" fmla="*/ 157009 h 158839"/>
              <a:gd name="connsiteX4" fmla="*/ 0 w 7192849"/>
              <a:gd name="connsiteY4" fmla="*/ 0 h 158839"/>
              <a:gd name="connsiteX0" fmla="*/ 0 w 7192849"/>
              <a:gd name="connsiteY0" fmla="*/ 4260 h 163099"/>
              <a:gd name="connsiteX1" fmla="*/ 7086083 w 7192849"/>
              <a:gd name="connsiteY1" fmla="*/ 0 h 163099"/>
              <a:gd name="connsiteX2" fmla="*/ 7192849 w 7192849"/>
              <a:gd name="connsiteY2" fmla="*/ 163099 h 163099"/>
              <a:gd name="connsiteX3" fmla="*/ 41584 w 7192849"/>
              <a:gd name="connsiteY3" fmla="*/ 161269 h 163099"/>
              <a:gd name="connsiteX4" fmla="*/ 0 w 7192849"/>
              <a:gd name="connsiteY4" fmla="*/ 4260 h 163099"/>
              <a:gd name="connsiteX0" fmla="*/ 0 w 7139260"/>
              <a:gd name="connsiteY0" fmla="*/ 4260 h 161269"/>
              <a:gd name="connsiteX1" fmla="*/ 7086083 w 7139260"/>
              <a:gd name="connsiteY1" fmla="*/ 0 h 161269"/>
              <a:gd name="connsiteX2" fmla="*/ 7139260 w 7139260"/>
              <a:gd name="connsiteY2" fmla="*/ 159380 h 161269"/>
              <a:gd name="connsiteX3" fmla="*/ 41584 w 7139260"/>
              <a:gd name="connsiteY3" fmla="*/ 161269 h 161269"/>
              <a:gd name="connsiteX4" fmla="*/ 0 w 7139260"/>
              <a:gd name="connsiteY4" fmla="*/ 4260 h 161269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3078"/>
              <a:gd name="connsiteX1" fmla="*/ 7099884 w 7139260"/>
              <a:gd name="connsiteY1" fmla="*/ 0 h 163078"/>
              <a:gd name="connsiteX2" fmla="*/ 7139260 w 7139260"/>
              <a:gd name="connsiteY2" fmla="*/ 163078 h 163078"/>
              <a:gd name="connsiteX3" fmla="*/ 71020 w 7139260"/>
              <a:gd name="connsiteY3" fmla="*/ 157332 h 163078"/>
              <a:gd name="connsiteX4" fmla="*/ 0 w 7139260"/>
              <a:gd name="connsiteY4" fmla="*/ 7958 h 163078"/>
              <a:gd name="connsiteX0" fmla="*/ 0 w 7136495"/>
              <a:gd name="connsiteY0" fmla="*/ 10454 h 163078"/>
              <a:gd name="connsiteX1" fmla="*/ 7097119 w 7136495"/>
              <a:gd name="connsiteY1" fmla="*/ 0 h 163078"/>
              <a:gd name="connsiteX2" fmla="*/ 7136495 w 7136495"/>
              <a:gd name="connsiteY2" fmla="*/ 163078 h 163078"/>
              <a:gd name="connsiteX3" fmla="*/ 68255 w 7136495"/>
              <a:gd name="connsiteY3" fmla="*/ 157332 h 163078"/>
              <a:gd name="connsiteX4" fmla="*/ 0 w 7136495"/>
              <a:gd name="connsiteY4" fmla="*/ 10454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3125"/>
              <a:gd name="connsiteY0" fmla="*/ 6979 h 163078"/>
              <a:gd name="connsiteX1" fmla="*/ 7093749 w 7133125"/>
              <a:gd name="connsiteY1" fmla="*/ 0 h 163078"/>
              <a:gd name="connsiteX2" fmla="*/ 7133125 w 7133125"/>
              <a:gd name="connsiteY2" fmla="*/ 163078 h 163078"/>
              <a:gd name="connsiteX3" fmla="*/ 64885 w 7133125"/>
              <a:gd name="connsiteY3" fmla="*/ 157332 h 163078"/>
              <a:gd name="connsiteX4" fmla="*/ 0 w 7133125"/>
              <a:gd name="connsiteY4" fmla="*/ 6979 h 163078"/>
              <a:gd name="connsiteX0" fmla="*/ 0 w 7171681"/>
              <a:gd name="connsiteY0" fmla="*/ 6979 h 164756"/>
              <a:gd name="connsiteX1" fmla="*/ 7093749 w 7171681"/>
              <a:gd name="connsiteY1" fmla="*/ 0 h 164756"/>
              <a:gd name="connsiteX2" fmla="*/ 7171681 w 7171681"/>
              <a:gd name="connsiteY2" fmla="*/ 164756 h 164756"/>
              <a:gd name="connsiteX3" fmla="*/ 64885 w 7171681"/>
              <a:gd name="connsiteY3" fmla="*/ 157332 h 164756"/>
              <a:gd name="connsiteX4" fmla="*/ 0 w 7171681"/>
              <a:gd name="connsiteY4" fmla="*/ 6979 h 164756"/>
              <a:gd name="connsiteX0" fmla="*/ 0 w 7171681"/>
              <a:gd name="connsiteY0" fmla="*/ 10209 h 167986"/>
              <a:gd name="connsiteX1" fmla="*/ 7095583 w 7171681"/>
              <a:gd name="connsiteY1" fmla="*/ 0 h 167986"/>
              <a:gd name="connsiteX2" fmla="*/ 7171681 w 7171681"/>
              <a:gd name="connsiteY2" fmla="*/ 167986 h 167986"/>
              <a:gd name="connsiteX3" fmla="*/ 64885 w 7171681"/>
              <a:gd name="connsiteY3" fmla="*/ 160562 h 167986"/>
              <a:gd name="connsiteX4" fmla="*/ 0 w 7171681"/>
              <a:gd name="connsiteY4" fmla="*/ 10209 h 167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1681" h="167986">
                <a:moveTo>
                  <a:pt x="0" y="10209"/>
                </a:moveTo>
                <a:lnTo>
                  <a:pt x="7095583" y="0"/>
                </a:lnTo>
                <a:lnTo>
                  <a:pt x="7171681" y="167986"/>
                </a:lnTo>
                <a:lnTo>
                  <a:pt x="64885" y="160562"/>
                </a:lnTo>
                <a:lnTo>
                  <a:pt x="0" y="10209"/>
                </a:lnTo>
                <a:close/>
              </a:path>
            </a:pathLst>
          </a:custGeom>
          <a:solidFill>
            <a:srgbClr val="DAE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8F35C63C-01B9-4278-AA5B-A231650698BF}"/>
              </a:ext>
            </a:extLst>
          </p:cNvPr>
          <p:cNvSpPr/>
          <p:nvPr userDrawn="1"/>
        </p:nvSpPr>
        <p:spPr>
          <a:xfrm>
            <a:off x="3143250" y="6181725"/>
            <a:ext cx="1243555" cy="676275"/>
          </a:xfrm>
          <a:prstGeom prst="parallelogram">
            <a:avLst>
              <a:gd name="adj" fmla="val 28524"/>
            </a:avLst>
          </a:prstGeom>
          <a:solidFill>
            <a:srgbClr val="F3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6">
            <a:extLst>
              <a:ext uri="{FF2B5EF4-FFF2-40B4-BE49-F238E27FC236}">
                <a16:creationId xmlns:a16="http://schemas.microsoft.com/office/drawing/2014/main" id="{A2915198-39BE-4676-B846-3D9AF2AAEA50}"/>
              </a:ext>
            </a:extLst>
          </p:cNvPr>
          <p:cNvSpPr/>
          <p:nvPr userDrawn="1"/>
        </p:nvSpPr>
        <p:spPr>
          <a:xfrm rot="6300000">
            <a:off x="2180261" y="5644767"/>
            <a:ext cx="2294737" cy="295963"/>
          </a:xfrm>
          <a:custGeom>
            <a:avLst/>
            <a:gdLst>
              <a:gd name="connsiteX0" fmla="*/ 0 w 2328145"/>
              <a:gd name="connsiteY0" fmla="*/ 0 h 295963"/>
              <a:gd name="connsiteX1" fmla="*/ 2328145 w 2328145"/>
              <a:gd name="connsiteY1" fmla="*/ 0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328145"/>
              <a:gd name="connsiteY0" fmla="*/ 0 h 295963"/>
              <a:gd name="connsiteX1" fmla="*/ 2221388 w 2328145"/>
              <a:gd name="connsiteY1" fmla="*/ 2309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294737"/>
              <a:gd name="connsiteY0" fmla="*/ 0 h 295963"/>
              <a:gd name="connsiteX1" fmla="*/ 2221388 w 2294737"/>
              <a:gd name="connsiteY1" fmla="*/ 2309 h 295963"/>
              <a:gd name="connsiteX2" fmla="*/ 2294737 w 2294737"/>
              <a:gd name="connsiteY2" fmla="*/ 293958 h 295963"/>
              <a:gd name="connsiteX3" fmla="*/ 0 w 2294737"/>
              <a:gd name="connsiteY3" fmla="*/ 295963 h 295963"/>
              <a:gd name="connsiteX4" fmla="*/ 0 w 2294737"/>
              <a:gd name="connsiteY4" fmla="*/ 0 h 295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4737" h="295963">
                <a:moveTo>
                  <a:pt x="0" y="0"/>
                </a:moveTo>
                <a:lnTo>
                  <a:pt x="2221388" y="2309"/>
                </a:lnTo>
                <a:lnTo>
                  <a:pt x="2294737" y="293958"/>
                </a:lnTo>
                <a:lnTo>
                  <a:pt x="0" y="295963"/>
                </a:lnTo>
                <a:lnTo>
                  <a:pt x="0" y="0"/>
                </a:lnTo>
                <a:close/>
              </a:path>
            </a:pathLst>
          </a:cu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78EFA5B-B0B9-4D45-9787-CD7CAFD69D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34920" r="40981"/>
          <a:stretch/>
        </p:blipFill>
        <p:spPr>
          <a:xfrm>
            <a:off x="6915218" y="6190190"/>
            <a:ext cx="582016" cy="67627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DFF830-97E5-42D7-B51A-3A5CD5E4CDD9}"/>
              </a:ext>
            </a:extLst>
          </p:cNvPr>
          <p:cNvSpPr/>
          <p:nvPr userDrawn="1"/>
        </p:nvSpPr>
        <p:spPr>
          <a:xfrm>
            <a:off x="4386805" y="1367945"/>
            <a:ext cx="7805195" cy="720772"/>
          </a:xfrm>
          <a:prstGeom prst="rect">
            <a:avLst/>
          </a:pr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3160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C5860BC-0846-4D17-ACDB-FC0179E1CCF1}"/>
              </a:ext>
            </a:extLst>
          </p:cNvPr>
          <p:cNvSpPr/>
          <p:nvPr userDrawn="1"/>
        </p:nvSpPr>
        <p:spPr>
          <a:xfrm>
            <a:off x="-1185" y="0"/>
            <a:ext cx="12192000" cy="6858000"/>
          </a:xfrm>
          <a:prstGeom prst="rect">
            <a:avLst/>
          </a:prstGeom>
          <a:gradFill>
            <a:gsLst>
              <a:gs pos="100000">
                <a:srgbClr val="3996FD">
                  <a:alpha val="24000"/>
                </a:srgbClr>
              </a:gs>
              <a:gs pos="0">
                <a:srgbClr val="02102C">
                  <a:alpha val="85000"/>
                </a:srgbClr>
              </a:gs>
              <a:gs pos="49000">
                <a:srgbClr val="03173F">
                  <a:alpha val="3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0A1141-20A2-4C99-942F-99CD35AD6FDF}"/>
              </a:ext>
            </a:extLst>
          </p:cNvPr>
          <p:cNvSpPr/>
          <p:nvPr userDrawn="1"/>
        </p:nvSpPr>
        <p:spPr>
          <a:xfrm>
            <a:off x="1414639" y="1366692"/>
            <a:ext cx="4561832" cy="504234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28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ko-KR" altLang="en-US" sz="2800" b="1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 descr="실외, 건물, 거리, 인도이(가) 표시된 사진&#10;&#10;자동 생성된 설명">
            <a:extLst>
              <a:ext uri="{FF2B5EF4-FFF2-40B4-BE49-F238E27FC236}">
                <a16:creationId xmlns:a16="http://schemas.microsoft.com/office/drawing/2014/main" id="{0C3E08B9-4CE8-4986-BBD8-E7D74463CC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81057" y="738384"/>
            <a:ext cx="2824898" cy="2824898"/>
          </a:xfrm>
          <a:custGeom>
            <a:avLst/>
            <a:gdLst>
              <a:gd name="connsiteX0" fmla="*/ 1412449 w 2824898"/>
              <a:gd name="connsiteY0" fmla="*/ 0 h 2824898"/>
              <a:gd name="connsiteX1" fmla="*/ 2824898 w 2824898"/>
              <a:gd name="connsiteY1" fmla="*/ 1412449 h 2824898"/>
              <a:gd name="connsiteX2" fmla="*/ 1412449 w 2824898"/>
              <a:gd name="connsiteY2" fmla="*/ 2824898 h 2824898"/>
              <a:gd name="connsiteX3" fmla="*/ 0 w 2824898"/>
              <a:gd name="connsiteY3" fmla="*/ 1412449 h 2824898"/>
              <a:gd name="connsiteX4" fmla="*/ 1412449 w 2824898"/>
              <a:gd name="connsiteY4" fmla="*/ 0 h 2824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898" h="2824898">
                <a:moveTo>
                  <a:pt x="1412449" y="0"/>
                </a:moveTo>
                <a:cubicBezTo>
                  <a:pt x="2192523" y="0"/>
                  <a:pt x="2824898" y="632375"/>
                  <a:pt x="2824898" y="1412449"/>
                </a:cubicBezTo>
                <a:cubicBezTo>
                  <a:pt x="2824898" y="2192523"/>
                  <a:pt x="2192523" y="2824898"/>
                  <a:pt x="1412449" y="2824898"/>
                </a:cubicBezTo>
                <a:cubicBezTo>
                  <a:pt x="632375" y="2824898"/>
                  <a:pt x="0" y="2192523"/>
                  <a:pt x="0" y="1412449"/>
                </a:cubicBezTo>
                <a:cubicBezTo>
                  <a:pt x="0" y="632375"/>
                  <a:pt x="632375" y="0"/>
                  <a:pt x="1412449" y="0"/>
                </a:cubicBezTo>
                <a:close/>
              </a:path>
            </a:pathLst>
          </a:custGeom>
          <a:effectLst>
            <a:softEdge rad="38100"/>
          </a:effectLst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7781C783-EF09-4381-8775-47AFF6F47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340755"/>
            <a:ext cx="1464765" cy="517245"/>
          </a:xfrm>
          <a:prstGeom prst="rect">
            <a:avLst/>
          </a:prstGeom>
        </p:spPr>
      </p:pic>
      <p:pic>
        <p:nvPicPr>
          <p:cNvPr id="3" name="그림 2" descr="실외, 건물, 도시이(가) 표시된 사진&#10;&#10;자동 생성된 설명">
            <a:extLst>
              <a:ext uri="{FF2B5EF4-FFF2-40B4-BE49-F238E27FC236}">
                <a16:creationId xmlns:a16="http://schemas.microsoft.com/office/drawing/2014/main" id="{160CB7B6-ECE3-43DE-B46D-C3AE84288BB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547" y="2083692"/>
            <a:ext cx="2824898" cy="282489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5" name="그림 4" descr="하늘, 실외, 키큰이(가) 표시된 사진&#10;&#10;자동 생성된 설명">
            <a:extLst>
              <a:ext uri="{FF2B5EF4-FFF2-40B4-BE49-F238E27FC236}">
                <a16:creationId xmlns:a16="http://schemas.microsoft.com/office/drawing/2014/main" id="{59FD9AEA-254A-4F3A-93DF-F1F23F33150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653" y="3429000"/>
            <a:ext cx="2824898" cy="2816604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2477343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073">
          <p15:clr>
            <a:srgbClr val="FBAE40"/>
          </p15:clr>
        </p15:guide>
        <p15:guide id="2" pos="3591">
          <p15:clr>
            <a:srgbClr val="FBAE40"/>
          </p15:clr>
        </p15:guide>
        <p15:guide id="3" orient="horz" pos="1298">
          <p15:clr>
            <a:srgbClr val="FBAE40"/>
          </p15:clr>
        </p15:guide>
        <p15:guide id="4" orient="horz" pos="3929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4CFCC8-3A8A-41CB-89EB-C1F22B7920C0}"/>
              </a:ext>
            </a:extLst>
          </p:cNvPr>
          <p:cNvGrpSpPr/>
          <p:nvPr userDrawn="1"/>
        </p:nvGrpSpPr>
        <p:grpSpPr>
          <a:xfrm>
            <a:off x="-1057" y="0"/>
            <a:ext cx="12192000" cy="1174459"/>
            <a:chOff x="0" y="1677798"/>
            <a:chExt cx="9144000" cy="117445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ACA8E18-15D8-4F2E-B346-B8A9A3B9D6FD}"/>
                </a:ext>
              </a:extLst>
            </p:cNvPr>
            <p:cNvSpPr/>
            <p:nvPr userDrawn="1"/>
          </p:nvSpPr>
          <p:spPr>
            <a:xfrm>
              <a:off x="0" y="1677798"/>
              <a:ext cx="9144000" cy="1174459"/>
            </a:xfrm>
            <a:prstGeom prst="rect">
              <a:avLst/>
            </a:prstGeom>
            <a:blipFill dpi="0" rotWithShape="1">
              <a:blip r:embed="rId2">
                <a:alphaModFix amt="6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02FC85-FBE5-4B71-944E-2837D44EEDA1}"/>
                </a:ext>
              </a:extLst>
            </p:cNvPr>
            <p:cNvSpPr/>
            <p:nvPr/>
          </p:nvSpPr>
          <p:spPr>
            <a:xfrm flipV="1">
              <a:off x="0" y="2290194"/>
              <a:ext cx="9144000" cy="562063"/>
            </a:xfrm>
            <a:prstGeom prst="rect">
              <a:avLst/>
            </a:prstGeom>
            <a:gradFill flip="none" rotWithShape="1">
              <a:gsLst>
                <a:gs pos="40000">
                  <a:schemeClr val="bg1">
                    <a:alpha val="50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2" name="양쪽 모서리가 둥근 사각형 10">
            <a:extLst>
              <a:ext uri="{FF2B5EF4-FFF2-40B4-BE49-F238E27FC236}">
                <a16:creationId xmlns:a16="http://schemas.microsoft.com/office/drawing/2014/main" id="{84647E39-BB8A-4127-93A9-C9384D2338D2}"/>
              </a:ext>
            </a:extLst>
          </p:cNvPr>
          <p:cNvSpPr/>
          <p:nvPr userDrawn="1"/>
        </p:nvSpPr>
        <p:spPr>
          <a:xfrm>
            <a:off x="-528" y="6778305"/>
            <a:ext cx="12192000" cy="7969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356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B655805-731D-4EB6-BD00-2DBA4B61E5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57" y="512763"/>
            <a:ext cx="12193057" cy="50323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E4D17C0-4041-4FEA-B97A-EB26E51D13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245604"/>
            <a:ext cx="1464765" cy="5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920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">
          <p15:clr>
            <a:srgbClr val="FBAE40"/>
          </p15:clr>
        </p15:guide>
        <p15:guide id="2" orient="horz" pos="640">
          <p15:clr>
            <a:srgbClr val="FBAE40"/>
          </p15:clr>
        </p15:guide>
        <p15:guide id="3" orient="horz" pos="323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3F9A86-218E-4CFA-8BBE-DA73A7863CA6}"/>
              </a:ext>
            </a:extLst>
          </p:cNvPr>
          <p:cNvSpPr/>
          <p:nvPr userDrawn="1"/>
        </p:nvSpPr>
        <p:spPr>
          <a:xfrm>
            <a:off x="-121920" y="6190199"/>
            <a:ext cx="12435840" cy="8049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7EEF1-8981-4755-8635-9443CBA57D98}"/>
              </a:ext>
            </a:extLst>
          </p:cNvPr>
          <p:cNvSpPr/>
          <p:nvPr userDrawn="1"/>
        </p:nvSpPr>
        <p:spPr>
          <a:xfrm>
            <a:off x="-121920" y="2400301"/>
            <a:ext cx="12435840" cy="191501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i="1" dirty="0">
                <a:latin typeface="Arial" panose="020B0604020202020204" pitchFamily="34" charset="0"/>
                <a:cs typeface="Arial" panose="020B0604020202020204" pitchFamily="34" charset="0"/>
              </a:rPr>
              <a:t>Questions &amp; Answers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78C8B10-DB5A-43E1-A28C-D8876DD0E7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573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4CFCC8-3A8A-41CB-89EB-C1F22B7920C0}"/>
              </a:ext>
            </a:extLst>
          </p:cNvPr>
          <p:cNvGrpSpPr/>
          <p:nvPr userDrawn="1"/>
        </p:nvGrpSpPr>
        <p:grpSpPr>
          <a:xfrm>
            <a:off x="-1057" y="0"/>
            <a:ext cx="12192000" cy="1174459"/>
            <a:chOff x="0" y="1677798"/>
            <a:chExt cx="9144000" cy="117445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ACA8E18-15D8-4F2E-B346-B8A9A3B9D6FD}"/>
                </a:ext>
              </a:extLst>
            </p:cNvPr>
            <p:cNvSpPr/>
            <p:nvPr userDrawn="1"/>
          </p:nvSpPr>
          <p:spPr>
            <a:xfrm>
              <a:off x="0" y="1677798"/>
              <a:ext cx="9144000" cy="1174459"/>
            </a:xfrm>
            <a:prstGeom prst="rect">
              <a:avLst/>
            </a:prstGeom>
            <a:blipFill dpi="0" rotWithShape="1">
              <a:blip r:embed="rId2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02FC85-FBE5-4B71-944E-2837D44EEDA1}"/>
                </a:ext>
              </a:extLst>
            </p:cNvPr>
            <p:cNvSpPr/>
            <p:nvPr/>
          </p:nvSpPr>
          <p:spPr>
            <a:xfrm flipV="1">
              <a:off x="0" y="2290194"/>
              <a:ext cx="9144000" cy="562063"/>
            </a:xfrm>
            <a:prstGeom prst="rect">
              <a:avLst/>
            </a:prstGeom>
            <a:gradFill flip="none" rotWithShape="1">
              <a:gsLst>
                <a:gs pos="40000">
                  <a:schemeClr val="bg1">
                    <a:alpha val="50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2" name="양쪽 모서리가 둥근 사각형 10">
            <a:extLst>
              <a:ext uri="{FF2B5EF4-FFF2-40B4-BE49-F238E27FC236}">
                <a16:creationId xmlns:a16="http://schemas.microsoft.com/office/drawing/2014/main" id="{84647E39-BB8A-4127-93A9-C9384D2338D2}"/>
              </a:ext>
            </a:extLst>
          </p:cNvPr>
          <p:cNvSpPr/>
          <p:nvPr userDrawn="1"/>
        </p:nvSpPr>
        <p:spPr>
          <a:xfrm>
            <a:off x="-528" y="6778305"/>
            <a:ext cx="12192000" cy="7969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356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B655805-731D-4EB6-BD00-2DBA4B61E5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12763"/>
            <a:ext cx="12193057" cy="50323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E4D17C0-4041-4FEA-B97A-EB26E51D13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245604"/>
            <a:ext cx="1464765" cy="5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49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" userDrawn="1">
          <p15:clr>
            <a:srgbClr val="FBAE40"/>
          </p15:clr>
        </p15:guide>
        <p15:guide id="2" orient="horz" pos="640" userDrawn="1">
          <p15:clr>
            <a:srgbClr val="FBAE40"/>
          </p15:clr>
        </p15:guide>
        <p15:guide id="3" orient="horz" pos="323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F83F-81D8-4042-B1ED-AFFC3D49C953}" type="datetime1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34267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1B28B-2797-4138-B09B-79A5F08C6DF2}" type="datetime1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0714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6BD70-17D5-4BDC-ABD4-DC515E793B68}" type="datetime1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947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1C60-9A4D-4A82-B3E5-1890798E4528}" type="datetime1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1318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90F7-88E6-4ECC-AD85-CE8D2B843A49}" type="datetime1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7893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87B81-6897-476F-8524-5512EF3B78CF}" type="datetime1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6271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DD3C-F3BD-436C-AF8A-B5986AB055C6}" type="datetime1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6993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B1DA2-3464-4BB8-88A7-9E35CECBDE3C}" type="datetime1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0661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9AA42-A6FC-45C7-9502-EB578C80619D}" type="datetime1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5567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41C24-CDE9-40CB-AA7E-06827C1C85AC}" type="datetime1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109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3F9A86-218E-4CFA-8BBE-DA73A7863CA6}"/>
              </a:ext>
            </a:extLst>
          </p:cNvPr>
          <p:cNvSpPr/>
          <p:nvPr userDrawn="1"/>
        </p:nvSpPr>
        <p:spPr>
          <a:xfrm>
            <a:off x="-121920" y="6190199"/>
            <a:ext cx="12435840" cy="8049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7EEF1-8981-4755-8635-9443CBA57D98}"/>
              </a:ext>
            </a:extLst>
          </p:cNvPr>
          <p:cNvSpPr/>
          <p:nvPr userDrawn="1"/>
        </p:nvSpPr>
        <p:spPr>
          <a:xfrm>
            <a:off x="-121920" y="2400301"/>
            <a:ext cx="12435840" cy="191501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i="1" dirty="0">
                <a:latin typeface="Arial" panose="020B0604020202020204" pitchFamily="34" charset="0"/>
                <a:cs typeface="Arial" panose="020B0604020202020204" pitchFamily="34" charset="0"/>
              </a:rPr>
              <a:t>Questions &amp; Answers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78C8B10-DB5A-43E1-A28C-D8876DD0E7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08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F83F-81D8-4042-B1ED-AFFC3D49C953}" type="datetime1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878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1B28B-2797-4138-B09B-79A5F08C6DF2}" type="datetime1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558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6BD70-17D5-4BDC-ABD4-DC515E793B68}" type="datetime1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259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1C60-9A4D-4A82-B3E5-1890798E4528}" type="datetime1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624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90F7-88E6-4ECC-AD85-CE8D2B843A49}" type="datetime1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283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B32A9-6C25-42F3-8DC8-46039D791D4A}" type="datetime1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5EC69-459C-4E03-9C92-09D3804A6F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6D9FA9DA-2E4B-4D2F-9970-2DD2D9D0C698}"/>
              </a:ext>
            </a:extLst>
          </p:cNvPr>
          <p:cNvSpPr txBox="1">
            <a:spLocks/>
          </p:cNvSpPr>
          <p:nvPr userDrawn="1"/>
        </p:nvSpPr>
        <p:spPr>
          <a:xfrm>
            <a:off x="5472302" y="6484641"/>
            <a:ext cx="12463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45EC69-459C-4E03-9C92-09D3804A6FF1}" type="slidenum">
              <a:rPr lang="ko-KR" altLang="en-US" smtClean="0">
                <a:solidFill>
                  <a:schemeClr val="tx1"/>
                </a:solidFill>
              </a:rPr>
              <a:pPr algn="ctr"/>
              <a:t>‹#›</a:t>
            </a:fld>
            <a:r>
              <a:rPr lang="en-US" altLang="ko-KR" dirty="0">
                <a:solidFill>
                  <a:schemeClr val="tx1"/>
                </a:solidFill>
              </a:rPr>
              <a:t>/32</a:t>
            </a:r>
          </a:p>
        </p:txBody>
      </p:sp>
    </p:spTree>
    <p:extLst>
      <p:ext uri="{BB962C8B-B14F-4D97-AF65-F5344CB8AC3E}">
        <p14:creationId xmlns:p14="http://schemas.microsoft.com/office/powerpoint/2010/main" val="4013591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0" r:id="rId3"/>
    <p:sldLayoutId id="2147483663" r:id="rId4"/>
    <p:sldLayoutId id="2147483649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auto">
          <a:xfrm>
            <a:off x="11910740" y="6661150"/>
            <a:ext cx="19236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r">
              <a:defRPr/>
            </a:pPr>
            <a:fld id="{D6176CF3-098A-4946-A7E0-689983AE09EC}" type="slidenum">
              <a:rPr lang="en-US" altLang="ko-KR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1000" dirty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0472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hf sldNum="0" hdr="0" ftr="0" dt="0"/>
  <p:txStyles>
    <p:titleStyle>
      <a:lvl1pPr algn="ctr" rtl="0" fontAlgn="base" latinLnBrk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B32A9-6C25-42F3-8DC8-46039D791D4A}" type="datetime1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5EC69-459C-4E03-9C92-09D3804A6F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6D9FA9DA-2E4B-4D2F-9970-2DD2D9D0C698}"/>
              </a:ext>
            </a:extLst>
          </p:cNvPr>
          <p:cNvSpPr txBox="1">
            <a:spLocks/>
          </p:cNvSpPr>
          <p:nvPr userDrawn="1"/>
        </p:nvSpPr>
        <p:spPr>
          <a:xfrm>
            <a:off x="5472302" y="6484641"/>
            <a:ext cx="12463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45EC69-459C-4E03-9C92-09D3804A6FF1}" type="slidenum">
              <a:rPr lang="ko-KR" altLang="en-US" smtClean="0">
                <a:solidFill>
                  <a:schemeClr val="tx1"/>
                </a:solidFill>
              </a:rPr>
              <a:pPr algn="ctr"/>
              <a:t>‹#›</a:t>
            </a:fld>
            <a:r>
              <a:rPr lang="en-US" altLang="ko-KR" dirty="0">
                <a:solidFill>
                  <a:schemeClr val="tx1"/>
                </a:solidFill>
              </a:rPr>
              <a:t>/23</a:t>
            </a:r>
          </a:p>
        </p:txBody>
      </p:sp>
    </p:spTree>
    <p:extLst>
      <p:ext uri="{BB962C8B-B14F-4D97-AF65-F5344CB8AC3E}">
        <p14:creationId xmlns:p14="http://schemas.microsoft.com/office/powerpoint/2010/main" val="995110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8.jpeg"/><Relationship Id="rId4" Type="http://schemas.openxmlformats.org/officeDocument/2006/relationships/image" Target="../media/image4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1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0.JPG"/><Relationship Id="rId5" Type="http://schemas.openxmlformats.org/officeDocument/2006/relationships/image" Target="../media/image59.jpeg"/><Relationship Id="rId4" Type="http://schemas.openxmlformats.org/officeDocument/2006/relationships/image" Target="../media/image5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9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9DA0861-348D-448D-9BC3-888D16264750}"/>
              </a:ext>
            </a:extLst>
          </p:cNvPr>
          <p:cNvSpPr txBox="1"/>
          <p:nvPr/>
        </p:nvSpPr>
        <p:spPr>
          <a:xfrm>
            <a:off x="9886561" y="2160824"/>
            <a:ext cx="2305439" cy="698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600" b="1" dirty="0">
                <a:cs typeface="Times New Roman" panose="02020603050405020304" pitchFamily="18" charset="0"/>
              </a:rPr>
              <a:t>컴퓨터공학과</a:t>
            </a:r>
            <a:endParaRPr lang="en-US" altLang="ko-KR" sz="1600" b="1" dirty="0">
              <a:cs typeface="Times New Roman" panose="02020603050405020304" pitchFamily="18" charset="0"/>
            </a:endParaRPr>
          </a:p>
          <a:p>
            <a:pPr algn="r">
              <a:lnSpc>
                <a:spcPct val="130000"/>
              </a:lnSpc>
            </a:pPr>
            <a:r>
              <a:rPr lang="en-US" altLang="ko-KR" sz="1600" b="1" dirty="0">
                <a:cs typeface="Times New Roman" panose="02020603050405020304" pitchFamily="18" charset="0"/>
              </a:rPr>
              <a:t>2023</a:t>
            </a:r>
            <a:r>
              <a:rPr lang="ko-KR" altLang="en-US" sz="1600" b="1" dirty="0">
                <a:cs typeface="Times New Roman" panose="02020603050405020304" pitchFamily="18" charset="0"/>
              </a:rPr>
              <a:t>년 </a:t>
            </a:r>
            <a:r>
              <a:rPr lang="en-US" altLang="ko-KR" sz="1600" b="1" dirty="0">
                <a:cs typeface="Times New Roman" panose="02020603050405020304" pitchFamily="18" charset="0"/>
              </a:rPr>
              <a:t>2</a:t>
            </a:r>
            <a:r>
              <a:rPr lang="ko-KR" altLang="en-US" sz="1600" b="1" dirty="0">
                <a:cs typeface="Times New Roman" panose="02020603050405020304" pitchFamily="18" charset="0"/>
              </a:rPr>
              <a:t>학기 </a:t>
            </a:r>
            <a:r>
              <a:rPr lang="ko-KR" altLang="en-US" sz="1600" b="1" dirty="0" err="1">
                <a:cs typeface="Times New Roman" panose="02020603050405020304" pitchFamily="18" charset="0"/>
              </a:rPr>
              <a:t>머신러닝</a:t>
            </a:r>
            <a:endParaRPr lang="en-US" altLang="ko-KR" sz="1600" b="1" dirty="0"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452E19-70B1-4C6B-84F2-C7054A483C8A}"/>
              </a:ext>
            </a:extLst>
          </p:cNvPr>
          <p:cNvSpPr/>
          <p:nvPr/>
        </p:nvSpPr>
        <p:spPr>
          <a:xfrm>
            <a:off x="4702593" y="1357077"/>
            <a:ext cx="6766318" cy="720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Entropy &amp; Decision</a:t>
            </a:r>
            <a:r>
              <a:rPr lang="ko-KR" altLang="en-US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Tree</a:t>
            </a:r>
            <a:r>
              <a:rPr lang="ko-KR" altLang="en-US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&amp;</a:t>
            </a:r>
            <a:r>
              <a:rPr lang="ko-KR" altLang="en-US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KNN</a:t>
            </a:r>
            <a:r>
              <a:rPr lang="ko-KR" altLang="en-US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1452697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673298" y="393111"/>
            <a:ext cx="11202818" cy="3184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/>
              <a:t>Supervised Learning: </a:t>
            </a:r>
            <a:r>
              <a:rPr lang="en-US" altLang="ko-KR" sz="2000" b="1" u="sng" dirty="0"/>
              <a:t>Model-based Learning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Linear/Ridge/Lasso/Elastic Regression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Deep Learning(MLP &amp; CNN)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Support Vector Machine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Decision Tree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/>
              <a:t>Unsupervised Learning</a:t>
            </a:r>
            <a:endParaRPr lang="en-US" altLang="ko-KR" sz="2000" b="1" u="sng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KNN Method(or Algorithm): [Memory-based Learning] or [Lazy Learning]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A6D546A-BEF2-BD16-8C8B-EF97364A3C45}"/>
              </a:ext>
            </a:extLst>
          </p:cNvPr>
          <p:cNvGrpSpPr/>
          <p:nvPr/>
        </p:nvGrpSpPr>
        <p:grpSpPr>
          <a:xfrm>
            <a:off x="1402769" y="3674307"/>
            <a:ext cx="6662762" cy="2319498"/>
            <a:chOff x="5320834" y="4200780"/>
            <a:chExt cx="6662762" cy="2319498"/>
          </a:xfrm>
        </p:grpSpPr>
        <p:pic>
          <p:nvPicPr>
            <p:cNvPr id="4" name="그림 3" descr="원, 스크린샷, 디자인이(가) 표시된 사진&#10;&#10;자동 생성된 설명">
              <a:extLst>
                <a:ext uri="{FF2B5EF4-FFF2-40B4-BE49-F238E27FC236}">
                  <a16:creationId xmlns:a16="http://schemas.microsoft.com/office/drawing/2014/main" id="{B2175FC7-29D6-3C09-62A5-4C0D7C7BF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0834" y="4200780"/>
              <a:ext cx="3282252" cy="23194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그림 5" descr="원, 스크린샷, 만화 영화, 디자인이(가) 표시된 사진&#10;&#10;자동 생성된 설명">
              <a:extLst>
                <a:ext uri="{FF2B5EF4-FFF2-40B4-BE49-F238E27FC236}">
                  <a16:creationId xmlns:a16="http://schemas.microsoft.com/office/drawing/2014/main" id="{5DC1B8B1-9980-62DC-51D7-B0DAC4118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1344" y="4200781"/>
              <a:ext cx="3282252" cy="23194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3F2257-E5D3-3585-4881-3B398936349B}"/>
                </a:ext>
              </a:extLst>
            </p:cNvPr>
            <p:cNvSpPr txBox="1"/>
            <p:nvPr/>
          </p:nvSpPr>
          <p:spPr>
            <a:xfrm>
              <a:off x="6703706" y="4446945"/>
              <a:ext cx="776841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/>
                <a:t>K=1</a:t>
              </a:r>
              <a:endParaRPr lang="en-US" altLang="ko-KR" sz="12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9E5010-B25B-171D-5882-C7EABE20DBE4}"/>
                </a:ext>
              </a:extLst>
            </p:cNvPr>
            <p:cNvSpPr txBox="1"/>
            <p:nvPr/>
          </p:nvSpPr>
          <p:spPr>
            <a:xfrm>
              <a:off x="9693517" y="4446945"/>
              <a:ext cx="776841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/>
                <a:t>K=3</a:t>
              </a:r>
              <a:endParaRPr lang="en-US" altLang="ko-K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81692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673298" y="393111"/>
            <a:ext cx="11202818" cy="4569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/>
              <a:t>KNN Algorithm</a:t>
            </a:r>
            <a:endParaRPr lang="en-US" altLang="ko-KR" sz="2000" b="1" u="sng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선형 </a:t>
            </a:r>
            <a:r>
              <a:rPr lang="en-US" altLang="ko-KR" sz="1600" dirty="0"/>
              <a:t>vs.</a:t>
            </a:r>
            <a:r>
              <a:rPr lang="ko-KR" altLang="en-US" sz="1600" dirty="0"/>
              <a:t> </a:t>
            </a:r>
            <a:r>
              <a:rPr lang="ko-KR" altLang="en-US" sz="1600" b="1" dirty="0"/>
              <a:t>비선형</a:t>
            </a:r>
            <a:endParaRPr lang="en-US" altLang="ko-KR" sz="1600" b="1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0000FF"/>
                </a:solidFill>
              </a:rPr>
              <a:t>KNN </a:t>
            </a:r>
            <a:r>
              <a:rPr lang="ko-KR" altLang="en-US" sz="1600" b="1" dirty="0">
                <a:solidFill>
                  <a:srgbClr val="0000FF"/>
                </a:solidFill>
              </a:rPr>
              <a:t>응용</a:t>
            </a:r>
            <a:r>
              <a:rPr lang="en-US" altLang="ko-KR" sz="1600" b="1" dirty="0">
                <a:solidFill>
                  <a:srgbClr val="0000FF"/>
                </a:solidFill>
              </a:rPr>
              <a:t>: </a:t>
            </a:r>
            <a:r>
              <a:rPr lang="en-US" altLang="ko-KR" sz="1600" b="1" u="sng" dirty="0">
                <a:solidFill>
                  <a:srgbClr val="0000FF"/>
                </a:solidFill>
              </a:rPr>
              <a:t>(1) KNN </a:t>
            </a:r>
            <a:r>
              <a:rPr lang="ko-KR" altLang="en-US" sz="1600" b="1" u="sng" dirty="0">
                <a:solidFill>
                  <a:srgbClr val="0000FF"/>
                </a:solidFill>
              </a:rPr>
              <a:t>분류</a:t>
            </a:r>
            <a:r>
              <a:rPr lang="en-US" altLang="ko-KR" sz="1600" b="1" u="sng" dirty="0">
                <a:solidFill>
                  <a:srgbClr val="0000FF"/>
                </a:solidFill>
              </a:rPr>
              <a:t>, (2) KNN </a:t>
            </a:r>
            <a:r>
              <a:rPr lang="ko-KR" altLang="en-US" sz="1600" b="1" u="sng" dirty="0">
                <a:solidFill>
                  <a:srgbClr val="0000FF"/>
                </a:solidFill>
              </a:rPr>
              <a:t>추정</a:t>
            </a:r>
            <a:endParaRPr lang="en-US" altLang="ko-KR" sz="1600" b="1" u="sng" dirty="0">
              <a:solidFill>
                <a:srgbClr val="0000FF"/>
              </a:solidFill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CF6E4F3-2E05-53C8-F4EC-B93ECF233AC6}"/>
              </a:ext>
            </a:extLst>
          </p:cNvPr>
          <p:cNvGrpSpPr/>
          <p:nvPr/>
        </p:nvGrpSpPr>
        <p:grpSpPr>
          <a:xfrm>
            <a:off x="1362498" y="1230104"/>
            <a:ext cx="7524055" cy="2606843"/>
            <a:chOff x="1387615" y="1187911"/>
            <a:chExt cx="6218227" cy="2154415"/>
          </a:xfrm>
        </p:grpSpPr>
        <p:pic>
          <p:nvPicPr>
            <p:cNvPr id="5" name="그림 4" descr="스크린샷, 다채로움, 디자인이(가) 표시된 사진&#10;&#10;자동 생성된 설명">
              <a:extLst>
                <a:ext uri="{FF2B5EF4-FFF2-40B4-BE49-F238E27FC236}">
                  <a16:creationId xmlns:a16="http://schemas.microsoft.com/office/drawing/2014/main" id="{E5F941AF-01B3-F660-E3DF-5286E9F58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7615" y="1187911"/>
              <a:ext cx="3111663" cy="2132383"/>
            </a:xfrm>
            <a:prstGeom prst="rect">
              <a:avLst/>
            </a:prstGeom>
          </p:spPr>
        </p:pic>
        <p:pic>
          <p:nvPicPr>
            <p:cNvPr id="11" name="그림 10" descr="스크린샷, 도표이(가) 표시된 사진&#10;&#10;자동 생성된 설명">
              <a:extLst>
                <a:ext uri="{FF2B5EF4-FFF2-40B4-BE49-F238E27FC236}">
                  <a16:creationId xmlns:a16="http://schemas.microsoft.com/office/drawing/2014/main" id="{E18049E5-AF27-6AA9-75D9-1E3A334DF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2484" y="1187911"/>
              <a:ext cx="2913358" cy="21544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308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673298" y="393111"/>
            <a:ext cx="11202818" cy="4199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rgbClr val="0000FF"/>
                </a:solidFill>
              </a:rPr>
              <a:t>KNN </a:t>
            </a:r>
            <a:r>
              <a:rPr lang="ko-KR" altLang="en-US" sz="2000" b="1" dirty="0">
                <a:solidFill>
                  <a:srgbClr val="0000FF"/>
                </a:solidFill>
              </a:rPr>
              <a:t>분류</a:t>
            </a:r>
            <a:endParaRPr lang="en-US" altLang="ko-KR" sz="2000" b="1" u="sng" dirty="0">
              <a:solidFill>
                <a:srgbClr val="0000FF"/>
              </a:solidFill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인접한 </a:t>
            </a:r>
            <a:r>
              <a:rPr lang="en-US" altLang="ko-KR" sz="1600" dirty="0"/>
              <a:t>K</a:t>
            </a:r>
            <a:r>
              <a:rPr lang="ko-KR" altLang="en-US" sz="1600" dirty="0"/>
              <a:t>개의 데이터로부터 </a:t>
            </a:r>
            <a:r>
              <a:rPr lang="en-US" altLang="ko-KR" sz="1600" b="1" dirty="0"/>
              <a:t>Majority Voting</a:t>
            </a:r>
            <a:endParaRPr lang="en-US" altLang="ko-KR" sz="1600" b="1" u="sng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pic>
        <p:nvPicPr>
          <p:cNvPr id="4" name="그림 3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E8237A53-48D2-228E-54D5-E334F80E8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25" y="1619250"/>
            <a:ext cx="1011555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9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673298" y="393111"/>
            <a:ext cx="11202818" cy="4199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rgbClr val="0000FF"/>
                </a:solidFill>
              </a:rPr>
              <a:t>KNN </a:t>
            </a:r>
            <a:r>
              <a:rPr lang="ko-KR" altLang="en-US" sz="2000" b="1" dirty="0">
                <a:solidFill>
                  <a:srgbClr val="0000FF"/>
                </a:solidFill>
              </a:rPr>
              <a:t>분류</a:t>
            </a:r>
            <a:endParaRPr lang="en-US" altLang="ko-KR" sz="2000" b="1" u="sng" dirty="0">
              <a:solidFill>
                <a:srgbClr val="0000FF"/>
              </a:solidFill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인접한 </a:t>
            </a:r>
            <a:r>
              <a:rPr lang="en-US" altLang="ko-KR" sz="1600" dirty="0"/>
              <a:t>K</a:t>
            </a:r>
            <a:r>
              <a:rPr lang="ko-KR" altLang="en-US" sz="1600" dirty="0"/>
              <a:t>개의 데이터로부터 </a:t>
            </a:r>
            <a:r>
              <a:rPr lang="en-US" altLang="ko-KR" sz="1600" b="1" dirty="0"/>
              <a:t>Majority Voting</a:t>
            </a:r>
            <a:endParaRPr lang="en-US" altLang="ko-KR" sz="1600" b="1" u="sng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pic>
        <p:nvPicPr>
          <p:cNvPr id="7" name="그림 6" descr="텍스트, 폰트, 번호, 스크린샷이(가) 표시된 사진&#10;&#10;자동 생성된 설명">
            <a:extLst>
              <a:ext uri="{FF2B5EF4-FFF2-40B4-BE49-F238E27FC236}">
                <a16:creationId xmlns:a16="http://schemas.microsoft.com/office/drawing/2014/main" id="{32AA427B-318A-EE7F-661C-88337EB31D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527" y="1406389"/>
            <a:ext cx="4632850" cy="24130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F5012C4-8FD5-1BEF-702B-15B700A6DF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342" y="3893660"/>
            <a:ext cx="4636792" cy="386399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CFA911B-8C51-21AE-F882-3ACF1926AA25}"/>
              </a:ext>
            </a:extLst>
          </p:cNvPr>
          <p:cNvSpPr/>
          <p:nvPr/>
        </p:nvSpPr>
        <p:spPr>
          <a:xfrm>
            <a:off x="5960377" y="2555257"/>
            <a:ext cx="235774" cy="7745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A879038-CE3E-6596-5859-A33D476AC2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068" y="1636014"/>
            <a:ext cx="1888984" cy="2613035"/>
          </a:xfrm>
          <a:prstGeom prst="rect">
            <a:avLst/>
          </a:prstGeom>
        </p:spPr>
      </p:pic>
      <p:pic>
        <p:nvPicPr>
          <p:cNvPr id="14" name="그림 13" descr="텍스트, 폰트, 번호, 스크린샷이(가) 표시된 사진&#10;&#10;자동 생성된 설명">
            <a:extLst>
              <a:ext uri="{FF2B5EF4-FFF2-40B4-BE49-F238E27FC236}">
                <a16:creationId xmlns:a16="http://schemas.microsoft.com/office/drawing/2014/main" id="{C067B36D-6255-5818-43DC-566B705254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276" y="3844642"/>
            <a:ext cx="752430" cy="37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851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673298" y="393111"/>
            <a:ext cx="11202818" cy="4199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rgbClr val="0000FF"/>
                </a:solidFill>
              </a:rPr>
              <a:t>KNN </a:t>
            </a:r>
            <a:r>
              <a:rPr lang="ko-KR" altLang="en-US" sz="2000" b="1" dirty="0">
                <a:solidFill>
                  <a:srgbClr val="0000FF"/>
                </a:solidFill>
              </a:rPr>
              <a:t>예측</a:t>
            </a:r>
            <a:endParaRPr lang="en-US" altLang="ko-KR" sz="2000" b="1" u="sng" dirty="0">
              <a:solidFill>
                <a:srgbClr val="0000FF"/>
              </a:solidFill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인접한 </a:t>
            </a:r>
            <a:r>
              <a:rPr lang="en-US" altLang="ko-KR" sz="1600" dirty="0"/>
              <a:t>K</a:t>
            </a:r>
            <a:r>
              <a:rPr lang="ko-KR" altLang="en-US" sz="1600" dirty="0"/>
              <a:t>개의 데이터로부터 </a:t>
            </a:r>
            <a:r>
              <a:rPr lang="ko-KR" altLang="en-US" sz="1600" b="1" dirty="0"/>
              <a:t>평균</a:t>
            </a:r>
            <a:r>
              <a:rPr lang="en-US" altLang="ko-KR" sz="1600" dirty="0"/>
              <a:t>/</a:t>
            </a:r>
            <a:r>
              <a:rPr lang="ko-KR" altLang="en-US" sz="1600" dirty="0"/>
              <a:t>중간값</a:t>
            </a:r>
            <a:r>
              <a:rPr lang="en-US" altLang="ko-KR" sz="1600" dirty="0"/>
              <a:t>/Min/Max/</a:t>
            </a:r>
            <a:r>
              <a:rPr lang="ko-KR" altLang="en-US" sz="1600" dirty="0"/>
              <a:t> 중에서 택일</a:t>
            </a:r>
            <a:endParaRPr lang="en-US" altLang="ko-KR" sz="1600" b="1" u="sng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pic>
        <p:nvPicPr>
          <p:cNvPr id="4" name="그림 3" descr="스크린샷, 도표, 원, 라인이(가) 표시된 사진&#10;&#10;자동 생성된 설명">
            <a:extLst>
              <a:ext uri="{FF2B5EF4-FFF2-40B4-BE49-F238E27FC236}">
                <a16:creationId xmlns:a16="http://schemas.microsoft.com/office/drawing/2014/main" id="{1EB4A6DC-EE6F-4544-8A9C-64703E8C3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23" y="1711672"/>
            <a:ext cx="4707396" cy="2881115"/>
          </a:xfrm>
          <a:prstGeom prst="rect">
            <a:avLst/>
          </a:prstGeom>
        </p:spPr>
      </p:pic>
      <p:pic>
        <p:nvPicPr>
          <p:cNvPr id="6" name="그림 5" descr="스크린샷, 도표, 원, 라인이(가) 표시된 사진&#10;&#10;자동 생성된 설명">
            <a:extLst>
              <a:ext uri="{FF2B5EF4-FFF2-40B4-BE49-F238E27FC236}">
                <a16:creationId xmlns:a16="http://schemas.microsoft.com/office/drawing/2014/main" id="{D0CE3A2D-6A4C-DCC1-151B-CC7EC97E9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4729"/>
            <a:ext cx="4749380" cy="3028058"/>
          </a:xfrm>
          <a:prstGeom prst="rect">
            <a:avLst/>
          </a:prstGeom>
        </p:spPr>
      </p:pic>
      <p:pic>
        <p:nvPicPr>
          <p:cNvPr id="8" name="그림 7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98EE5672-BD52-641A-57A5-D568EF28C7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041" y="4747997"/>
            <a:ext cx="4131555" cy="138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50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673298" y="393111"/>
            <a:ext cx="11202818" cy="4569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rgbClr val="0000FF"/>
                </a:solidFill>
              </a:rPr>
              <a:t>KNN Algorithm </a:t>
            </a:r>
            <a:r>
              <a:rPr lang="ko-KR" altLang="en-US" sz="2000" b="1" dirty="0">
                <a:solidFill>
                  <a:srgbClr val="0000FF"/>
                </a:solidFill>
              </a:rPr>
              <a:t>이슈</a:t>
            </a:r>
            <a:endParaRPr lang="en-US" altLang="ko-KR" sz="2000" b="1" u="sng" dirty="0">
              <a:solidFill>
                <a:srgbClr val="0000F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C00000"/>
                </a:solidFill>
              </a:rPr>
              <a:t>[1] </a:t>
            </a:r>
            <a:r>
              <a:rPr lang="ko-KR" altLang="en-US" sz="1600" b="1" dirty="0">
                <a:solidFill>
                  <a:srgbClr val="C00000"/>
                </a:solidFill>
              </a:rPr>
              <a:t>최적의 </a:t>
            </a:r>
            <a:r>
              <a:rPr lang="en-US" altLang="ko-KR" sz="1600" b="1" dirty="0">
                <a:solidFill>
                  <a:srgbClr val="C00000"/>
                </a:solidFill>
              </a:rPr>
              <a:t>K</a:t>
            </a:r>
            <a:r>
              <a:rPr lang="ko-KR" altLang="en-US" sz="1600" b="1" dirty="0">
                <a:solidFill>
                  <a:srgbClr val="C00000"/>
                </a:solidFill>
              </a:rPr>
              <a:t>를 어떻게 결정할 것인가</a:t>
            </a:r>
            <a:r>
              <a:rPr lang="en-US" altLang="ko-KR" sz="1600" b="1" dirty="0">
                <a:solidFill>
                  <a:srgbClr val="C00000"/>
                </a:solidFill>
              </a:rPr>
              <a:t>? </a:t>
            </a:r>
            <a:r>
              <a:rPr lang="en-US" altLang="ko-KR" sz="1600" b="1" dirty="0">
                <a:solidFill>
                  <a:srgbClr val="C0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600" b="1" dirty="0">
                <a:solidFill>
                  <a:srgbClr val="C00000"/>
                </a:solidFill>
              </a:rPr>
              <a:t>인접한 학습 데이터를 몇 개까지 탐색할 것인가</a:t>
            </a:r>
            <a:r>
              <a:rPr lang="en-US" altLang="ko-KR" sz="1600" b="1" dirty="0">
                <a:solidFill>
                  <a:srgbClr val="C00000"/>
                </a:solidFill>
              </a:rPr>
              <a:t>? </a:t>
            </a:r>
          </a:p>
          <a:p>
            <a:pPr lvl="1">
              <a:lnSpc>
                <a:spcPct val="150000"/>
              </a:lnSpc>
            </a:pPr>
            <a:r>
              <a:rPr lang="en-US" altLang="ko-KR" sz="1600" b="1" dirty="0">
                <a:solidFill>
                  <a:srgbClr val="C00000"/>
                </a:solidFill>
                <a:sym typeface="Wingdings" panose="05000000000000000000" pitchFamily="2" charset="2"/>
              </a:rPr>
              <a:t>       </a:t>
            </a:r>
            <a:r>
              <a:rPr lang="en-US" altLang="ko-KR" sz="1400" b="1" dirty="0">
                <a:sym typeface="Wingdings" panose="05000000000000000000" pitchFamily="2" charset="2"/>
              </a:rPr>
              <a:t>(1&lt;= K &lt;= </a:t>
            </a:r>
            <a:r>
              <a:rPr lang="ko-KR" altLang="en-US" sz="1400" b="1" dirty="0">
                <a:sym typeface="Wingdings" panose="05000000000000000000" pitchFamily="2" charset="2"/>
              </a:rPr>
              <a:t>전체 데이터 개수 </a:t>
            </a:r>
            <a:r>
              <a:rPr lang="en-US" altLang="ko-KR" sz="1400" b="1" dirty="0">
                <a:sym typeface="Wingdings" panose="05000000000000000000" pitchFamily="2" charset="2"/>
              </a:rPr>
              <a:t> Overfitting</a:t>
            </a:r>
            <a:r>
              <a:rPr lang="ko-KR" altLang="en-US" sz="1400" b="1" dirty="0">
                <a:sym typeface="Wingdings" panose="05000000000000000000" pitchFamily="2" charset="2"/>
              </a:rPr>
              <a:t> </a:t>
            </a:r>
            <a:r>
              <a:rPr lang="en-US" altLang="ko-KR" sz="1400" b="1" dirty="0">
                <a:sym typeface="Wingdings" panose="05000000000000000000" pitchFamily="2" charset="2"/>
              </a:rPr>
              <a:t>vs</a:t>
            </a:r>
            <a:r>
              <a:rPr lang="ko-KR" altLang="en-US" sz="1400" b="1" dirty="0">
                <a:sym typeface="Wingdings" panose="05000000000000000000" pitchFamily="2" charset="2"/>
              </a:rPr>
              <a:t> </a:t>
            </a:r>
            <a:r>
              <a:rPr lang="en-US" altLang="ko-KR" sz="1400" b="1" dirty="0">
                <a:sym typeface="Wingdings" panose="05000000000000000000" pitchFamily="2" charset="2"/>
              </a:rPr>
              <a:t>Underfitting</a:t>
            </a:r>
            <a:r>
              <a:rPr lang="en-US" altLang="ko-KR" sz="1400" b="1" dirty="0"/>
              <a:t>)</a:t>
            </a:r>
            <a:endParaRPr lang="en-US" altLang="ko-KR" sz="1600" b="1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pic>
        <p:nvPicPr>
          <p:cNvPr id="4" name="그림 3" descr="텍스트, 지도, 도표이(가) 표시된 사진&#10;&#10;자동 생성된 설명">
            <a:extLst>
              <a:ext uri="{FF2B5EF4-FFF2-40B4-BE49-F238E27FC236}">
                <a16:creationId xmlns:a16="http://schemas.microsoft.com/office/drawing/2014/main" id="{9459CB89-F8DA-DB6C-3919-DE2D017D7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504" y="1589369"/>
            <a:ext cx="6722126" cy="458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51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673298" y="393111"/>
            <a:ext cx="11202818" cy="4199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rgbClr val="0000FF"/>
                </a:solidFill>
              </a:rPr>
              <a:t>KNN Algorithm </a:t>
            </a:r>
            <a:r>
              <a:rPr lang="ko-KR" altLang="en-US" sz="2000" b="1" dirty="0">
                <a:solidFill>
                  <a:srgbClr val="0000FF"/>
                </a:solidFill>
              </a:rPr>
              <a:t>이슈</a:t>
            </a:r>
            <a:endParaRPr lang="en-US" altLang="ko-KR" sz="2000" b="1" u="sng" dirty="0">
              <a:solidFill>
                <a:srgbClr val="0000FF"/>
              </a:solidFill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C00000"/>
                </a:solidFill>
              </a:rPr>
              <a:t>[1] </a:t>
            </a:r>
            <a:r>
              <a:rPr lang="ko-KR" altLang="en-US" sz="1600" b="1" dirty="0">
                <a:solidFill>
                  <a:srgbClr val="C00000"/>
                </a:solidFill>
              </a:rPr>
              <a:t>최적의 </a:t>
            </a:r>
            <a:r>
              <a:rPr lang="en-US" altLang="ko-KR" sz="1600" b="1" dirty="0">
                <a:solidFill>
                  <a:srgbClr val="C00000"/>
                </a:solidFill>
              </a:rPr>
              <a:t>K</a:t>
            </a:r>
            <a:r>
              <a:rPr lang="ko-KR" altLang="en-US" sz="1600" b="1" dirty="0">
                <a:solidFill>
                  <a:srgbClr val="C00000"/>
                </a:solidFill>
              </a:rPr>
              <a:t>를 어떻게 결정할 것인가</a:t>
            </a:r>
            <a:r>
              <a:rPr lang="en-US" altLang="ko-KR" sz="1600" b="1" dirty="0">
                <a:solidFill>
                  <a:srgbClr val="C00000"/>
                </a:solidFill>
              </a:rPr>
              <a:t>? (</a:t>
            </a:r>
            <a:r>
              <a:rPr lang="ko-KR" altLang="en-US" sz="1600" b="1" dirty="0">
                <a:solidFill>
                  <a:srgbClr val="C00000"/>
                </a:solidFill>
              </a:rPr>
              <a:t>인접한 학습 데이터를 몇 개까지 탐색할 것인가</a:t>
            </a:r>
            <a:r>
              <a:rPr lang="en-US" altLang="ko-KR" sz="1600" b="1" dirty="0">
                <a:solidFill>
                  <a:srgbClr val="C00000"/>
                </a:solidFill>
              </a:rPr>
              <a:t>?)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pic>
        <p:nvPicPr>
          <p:cNvPr id="4" name="그림 3" descr="텍스트, 폰트, 스크린샷, 친필이(가) 표시된 사진&#10;&#10;자동 생성된 설명">
            <a:extLst>
              <a:ext uri="{FF2B5EF4-FFF2-40B4-BE49-F238E27FC236}">
                <a16:creationId xmlns:a16="http://schemas.microsoft.com/office/drawing/2014/main" id="{8137BF11-8304-8745-B0BB-1AFB3983F5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57" y="2380990"/>
            <a:ext cx="5175886" cy="27277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 descr="텍스트, 도표, 스크린샷, 라인이(가) 표시된 사진&#10;&#10;자동 생성된 설명">
            <a:extLst>
              <a:ext uri="{FF2B5EF4-FFF2-40B4-BE49-F238E27FC236}">
                <a16:creationId xmlns:a16="http://schemas.microsoft.com/office/drawing/2014/main" id="{47ECC8E4-3A8B-B67E-1F9A-B6018316AE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781" y="2380990"/>
            <a:ext cx="4475135" cy="33159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2476C9FA-2ABD-83FB-E975-6BBE478BFC55}"/>
              </a:ext>
            </a:extLst>
          </p:cNvPr>
          <p:cNvSpPr/>
          <p:nvPr/>
        </p:nvSpPr>
        <p:spPr>
          <a:xfrm>
            <a:off x="6274707" y="3304364"/>
            <a:ext cx="313815" cy="10309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A755DB41-53B7-4307-A399-B4068D4677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110" y="2755490"/>
            <a:ext cx="3651078" cy="238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3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673298" y="393111"/>
            <a:ext cx="11202818" cy="6661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rgbClr val="0000FF"/>
                </a:solidFill>
              </a:rPr>
              <a:t>KNN Algorithm </a:t>
            </a:r>
            <a:r>
              <a:rPr lang="ko-KR" altLang="en-US" sz="2000" b="1" dirty="0">
                <a:solidFill>
                  <a:srgbClr val="0000FF"/>
                </a:solidFill>
              </a:rPr>
              <a:t>이슈</a:t>
            </a:r>
            <a:endParaRPr lang="en-US" altLang="ko-KR" sz="2000" b="1" u="sng" dirty="0">
              <a:solidFill>
                <a:srgbClr val="0000FF"/>
              </a:solidFill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C00000"/>
                </a:solidFill>
              </a:rPr>
              <a:t>[2] </a:t>
            </a:r>
            <a:r>
              <a:rPr lang="ko-KR" altLang="en-US" sz="1600" b="1" dirty="0">
                <a:solidFill>
                  <a:srgbClr val="C00000"/>
                </a:solidFill>
              </a:rPr>
              <a:t>데이터간 거리는 어떻게 측정할 것인가</a:t>
            </a:r>
            <a:r>
              <a:rPr lang="en-US" altLang="ko-KR" sz="1600" b="1" dirty="0">
                <a:solidFill>
                  <a:srgbClr val="C00000"/>
                </a:solidFill>
              </a:rPr>
              <a:t>? (Distance Measurements)	</a:t>
            </a:r>
          </a:p>
          <a:p>
            <a:pPr marL="1085850" lvl="2" indent="-1714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C00000"/>
                </a:solidFill>
              </a:rPr>
              <a:t>L1 Norm (Manhattan Distance)</a:t>
            </a:r>
          </a:p>
          <a:p>
            <a:pPr marL="1085850" lvl="2" indent="-1714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C00000"/>
                </a:solidFill>
              </a:rPr>
              <a:t>L2 Norm (Euclidean Distance)</a:t>
            </a:r>
          </a:p>
          <a:p>
            <a:pPr marL="1085850" lvl="2" indent="-1714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600" b="1" u="sng" dirty="0">
                <a:solidFill>
                  <a:srgbClr val="C00000"/>
                </a:solidFill>
              </a:rPr>
              <a:t>Mahalanobis Distance</a:t>
            </a:r>
            <a:r>
              <a:rPr lang="en-US" altLang="ko-KR" sz="1600" b="1" dirty="0">
                <a:solidFill>
                  <a:srgbClr val="C00000"/>
                </a:solidFill>
              </a:rPr>
              <a:t> </a:t>
            </a:r>
          </a:p>
          <a:p>
            <a:pPr marL="1085850" lvl="2" indent="-1714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600" b="1" u="sng" dirty="0">
                <a:solidFill>
                  <a:srgbClr val="C00000"/>
                </a:solidFill>
              </a:rPr>
              <a:t>Correlation Distance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pic>
        <p:nvPicPr>
          <p:cNvPr id="16" name="그림 15" descr="라인, 도표이(가) 표시된 사진&#10;&#10;자동 생성된 설명">
            <a:extLst>
              <a:ext uri="{FF2B5EF4-FFF2-40B4-BE49-F238E27FC236}">
                <a16:creationId xmlns:a16="http://schemas.microsoft.com/office/drawing/2014/main" id="{A43C20E3-EF0A-FA63-0436-6C14E11DE4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905" y="79917"/>
            <a:ext cx="2440953" cy="1232326"/>
          </a:xfrm>
          <a:prstGeom prst="rect">
            <a:avLst/>
          </a:prstGeom>
        </p:spPr>
      </p:pic>
      <p:pic>
        <p:nvPicPr>
          <p:cNvPr id="20" name="그림 19" descr="텍스트, 폰트, 친필, 화이트이(가) 표시된 사진&#10;&#10;자동 생성된 설명">
            <a:extLst>
              <a:ext uri="{FF2B5EF4-FFF2-40B4-BE49-F238E27FC236}">
                <a16:creationId xmlns:a16="http://schemas.microsoft.com/office/drawing/2014/main" id="{4CC39C62-71D9-F2D0-AC77-D75D2878B9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203" y="1847056"/>
            <a:ext cx="4324101" cy="928688"/>
          </a:xfrm>
          <a:prstGeom prst="rect">
            <a:avLst/>
          </a:prstGeom>
        </p:spPr>
      </p:pic>
      <p:pic>
        <p:nvPicPr>
          <p:cNvPr id="24" name="그림 23" descr="텍스트, 폰트, 화이트, 라인이(가) 표시된 사진&#10;&#10;자동 생성된 설명">
            <a:extLst>
              <a:ext uri="{FF2B5EF4-FFF2-40B4-BE49-F238E27FC236}">
                <a16:creationId xmlns:a16="http://schemas.microsoft.com/office/drawing/2014/main" id="{63B0B5E9-E3B5-12C1-BFC3-E4E4E52DA5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203" y="2890462"/>
            <a:ext cx="3968920" cy="772277"/>
          </a:xfrm>
          <a:prstGeom prst="rect">
            <a:avLst/>
          </a:prstGeom>
        </p:spPr>
      </p:pic>
      <p:pic>
        <p:nvPicPr>
          <p:cNvPr id="14" name="그림 13" descr="폰트, 텍스트, 화이트, 도표이(가) 표시된 사진&#10;&#10;자동 생성된 설명">
            <a:extLst>
              <a:ext uri="{FF2B5EF4-FFF2-40B4-BE49-F238E27FC236}">
                <a16:creationId xmlns:a16="http://schemas.microsoft.com/office/drawing/2014/main" id="{DAD9AB2C-8E44-1AA7-7642-23818827CC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203" y="1271603"/>
            <a:ext cx="2544634" cy="707995"/>
          </a:xfrm>
          <a:prstGeom prst="rect">
            <a:avLst/>
          </a:prstGeom>
        </p:spPr>
      </p:pic>
      <p:pic>
        <p:nvPicPr>
          <p:cNvPr id="26" name="그림 25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18176B0A-02B0-86BA-E886-538EDECC80A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662" y="3724055"/>
            <a:ext cx="3402680" cy="283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18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449541" y="2579099"/>
            <a:ext cx="10990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small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Entropy &amp;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36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Decision</a:t>
            </a:r>
            <a:r>
              <a:rPr lang="ko-KR" altLang="en-US" sz="36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sz="36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Tree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6936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673298" y="393111"/>
            <a:ext cx="7293566" cy="875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/>
              <a:t>Entropy: Measurement for Uncertainty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불확실성</a:t>
            </a:r>
            <a:r>
              <a:rPr lang="en-US" altLang="ko-KR" sz="1600" b="1" dirty="0"/>
              <a:t>(Uncertainty)</a:t>
            </a:r>
            <a:r>
              <a:rPr lang="ko-KR" altLang="en-US" sz="1600" b="1" dirty="0"/>
              <a:t>의 정도를 나타내는 수치</a:t>
            </a:r>
          </a:p>
        </p:txBody>
      </p:sp>
      <p:pic>
        <p:nvPicPr>
          <p:cNvPr id="8" name="그림 7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8A85CE7E-364C-0B18-2B17-258CF901A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908" y="80733"/>
            <a:ext cx="2857500" cy="1600200"/>
          </a:xfrm>
          <a:prstGeom prst="rect">
            <a:avLst/>
          </a:prstGeom>
        </p:spPr>
      </p:pic>
      <p:pic>
        <p:nvPicPr>
          <p:cNvPr id="12" name="그림 11" descr="텍스트, 인간의 얼굴, 스크린샷, 사람이(가) 표시된 사진&#10;&#10;자동 생성된 설명">
            <a:extLst>
              <a:ext uri="{FF2B5EF4-FFF2-40B4-BE49-F238E27FC236}">
                <a16:creationId xmlns:a16="http://schemas.microsoft.com/office/drawing/2014/main" id="{53D6D30D-9826-7275-80AA-8B9076807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908" y="0"/>
            <a:ext cx="3062092" cy="6858000"/>
          </a:xfrm>
          <a:prstGeom prst="rect">
            <a:avLst/>
          </a:prstGeom>
        </p:spPr>
      </p:pic>
      <p:pic>
        <p:nvPicPr>
          <p:cNvPr id="14" name="그림 13" descr="텍스트, 스크린샷, 폰트, 원이(가) 표시된 사진&#10;&#10;자동 생성된 설명">
            <a:extLst>
              <a:ext uri="{FF2B5EF4-FFF2-40B4-BE49-F238E27FC236}">
                <a16:creationId xmlns:a16="http://schemas.microsoft.com/office/drawing/2014/main" id="{375B553D-15D0-20BF-DC94-91E8EAD40A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07" y="1719233"/>
            <a:ext cx="7112000" cy="416213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BAE38A-C436-C07B-2D64-83640D94C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6596" y="5931070"/>
            <a:ext cx="1947299" cy="27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66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673298" y="393111"/>
            <a:ext cx="7293566" cy="2106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/>
              <a:t>불확실성이 높을수록 엔트로피는 큰 값을 가짐</a:t>
            </a:r>
            <a:endParaRPr lang="en-US" altLang="ko-KR" sz="2000" b="1" dirty="0"/>
          </a:p>
          <a:p>
            <a:pPr marL="628650" lvl="1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Binary Classification:</a:t>
            </a:r>
          </a:p>
          <a:p>
            <a:pPr marL="628650" lvl="1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8-classes Classification: </a:t>
            </a:r>
          </a:p>
          <a:p>
            <a:pPr marL="628650" lvl="1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16 classes Classification:</a:t>
            </a:r>
            <a:endParaRPr lang="ko-KR" altLang="en-US" sz="16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6BAE38A-C436-C07B-2D64-83640D94C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81" y="1197587"/>
            <a:ext cx="1947299" cy="278186"/>
          </a:xfrm>
          <a:prstGeom prst="rect">
            <a:avLst/>
          </a:prstGeom>
        </p:spPr>
      </p:pic>
      <p:pic>
        <p:nvPicPr>
          <p:cNvPr id="4" name="그림 3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D95E2665-3EC3-1496-75BA-5F2C93C7F7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81" y="1650944"/>
            <a:ext cx="1947299" cy="286440"/>
          </a:xfrm>
          <a:prstGeom prst="rect">
            <a:avLst/>
          </a:prstGeom>
        </p:spPr>
      </p:pic>
      <p:pic>
        <p:nvPicPr>
          <p:cNvPr id="6" name="그림 5" descr="폰트, 그래픽, 로고, 텍스트이(가) 표시된 사진&#10;&#10;자동 생성된 설명">
            <a:extLst>
              <a:ext uri="{FF2B5EF4-FFF2-40B4-BE49-F238E27FC236}">
                <a16:creationId xmlns:a16="http://schemas.microsoft.com/office/drawing/2014/main" id="{E8BFDBD8-EE3D-31E5-6983-80859228B2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81" y="2153491"/>
            <a:ext cx="1947299" cy="2893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EC3136-EC24-8F37-9A5D-0A459B724DE2}"/>
              </a:ext>
            </a:extLst>
          </p:cNvPr>
          <p:cNvSpPr txBox="1"/>
          <p:nvPr/>
        </p:nvSpPr>
        <p:spPr>
          <a:xfrm>
            <a:off x="673298" y="3196654"/>
            <a:ext cx="7293566" cy="1768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 err="1"/>
              <a:t>머신러닝에서</a:t>
            </a:r>
            <a:r>
              <a:rPr lang="ko-KR" altLang="en-US" sz="2000" b="1" dirty="0"/>
              <a:t> 엔트로피 활용 예</a:t>
            </a:r>
            <a:endParaRPr lang="en-US" altLang="ko-KR" sz="2000" b="1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FF"/>
                </a:solidFill>
              </a:rPr>
              <a:t>[1] Deep Learning</a:t>
            </a:r>
            <a:r>
              <a:rPr lang="ko-KR" altLang="en-US" sz="1600" dirty="0">
                <a:solidFill>
                  <a:srgbClr val="0000FF"/>
                </a:solidFill>
              </a:rPr>
              <a:t>의 </a:t>
            </a:r>
            <a:r>
              <a:rPr lang="en-US" altLang="ko-KR" sz="1600" dirty="0">
                <a:solidFill>
                  <a:srgbClr val="0000FF"/>
                </a:solidFill>
              </a:rPr>
              <a:t>Loss Function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FF"/>
                </a:solidFill>
              </a:rPr>
              <a:t>[2] Decision Tree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FF"/>
                </a:solidFill>
              </a:rPr>
              <a:t>[3] Active Learning</a:t>
            </a:r>
            <a:endParaRPr lang="ko-KR" alt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93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324800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MLP: Loss Function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8174033" cy="1200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Loss function: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학습 모델이 얼마나 잘못 예측하고 있는지는 표현하는 지표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  <a:p>
            <a:pPr marL="800100" marR="0" lvl="1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  <a:sym typeface="Wingdings" panose="05000000000000000000" pitchFamily="2" charset="2"/>
              </a:rPr>
              <a:t>값이 낮을수록 모델이 정확하게 예측했다고 해석할 수 있음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  <a:p>
            <a:pPr marL="800100" marR="0" lvl="1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Ex. </a:t>
            </a:r>
            <a:r>
              <a:rPr kumimoji="0" lang="en-US" altLang="ko-KR" sz="16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Cross Entropy Error (CEE)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계산 방법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graphicFrame>
        <p:nvGraphicFramePr>
          <p:cNvPr id="14" name="개체 13">
            <a:extLst>
              <a:ext uri="{FF2B5EF4-FFF2-40B4-BE49-F238E27FC236}">
                <a16:creationId xmlns:a16="http://schemas.microsoft.com/office/drawing/2014/main" id="{F73A0FB1-29B5-413E-B058-7456B0F6EC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58507" y="2347818"/>
          <a:ext cx="3227388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73040" imgH="520560" progId="Equation.DSMT4">
                  <p:embed/>
                </p:oleObj>
              </mc:Choice>
              <mc:Fallback>
                <p:oleObj name="Equation" r:id="rId3" imgW="2273040" imgH="520560" progId="Equation.DSMT4">
                  <p:embed/>
                  <p:pic>
                    <p:nvPicPr>
                      <p:cNvPr id="14" name="개체 13">
                        <a:extLst>
                          <a:ext uri="{FF2B5EF4-FFF2-40B4-BE49-F238E27FC236}">
                            <a16:creationId xmlns:a16="http://schemas.microsoft.com/office/drawing/2014/main" id="{F73A0FB1-29B5-413E-B058-7456B0F6EC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58507" y="2347818"/>
                        <a:ext cx="3227388" cy="739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12F01707-CDFA-46EE-8B7D-6B6978CEFA42}"/>
              </a:ext>
            </a:extLst>
          </p:cNvPr>
          <p:cNvSpPr/>
          <p:nvPr/>
        </p:nvSpPr>
        <p:spPr>
          <a:xfrm>
            <a:off x="2985876" y="4513714"/>
            <a:ext cx="5001047" cy="5029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BEF7AF0-DD3B-43CB-9283-50A15258BDCD}"/>
              </a:ext>
            </a:extLst>
          </p:cNvPr>
          <p:cNvCxnSpPr>
            <a:cxnSpLocks/>
          </p:cNvCxnSpPr>
          <p:nvPr/>
        </p:nvCxnSpPr>
        <p:spPr>
          <a:xfrm>
            <a:off x="3466148" y="4513713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BE7819B-258A-49EF-AAC8-C793C3553EA3}"/>
              </a:ext>
            </a:extLst>
          </p:cNvPr>
          <p:cNvCxnSpPr>
            <a:cxnSpLocks/>
          </p:cNvCxnSpPr>
          <p:nvPr/>
        </p:nvCxnSpPr>
        <p:spPr>
          <a:xfrm>
            <a:off x="3962083" y="4513713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614AB86-ADAE-4CE5-AA20-B4D359B4F02E}"/>
              </a:ext>
            </a:extLst>
          </p:cNvPr>
          <p:cNvCxnSpPr>
            <a:cxnSpLocks/>
          </p:cNvCxnSpPr>
          <p:nvPr/>
        </p:nvCxnSpPr>
        <p:spPr>
          <a:xfrm>
            <a:off x="4458018" y="4513713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6CB4AA1-9168-4913-BB1D-3067D3F4EC17}"/>
              </a:ext>
            </a:extLst>
          </p:cNvPr>
          <p:cNvCxnSpPr>
            <a:cxnSpLocks/>
          </p:cNvCxnSpPr>
          <p:nvPr/>
        </p:nvCxnSpPr>
        <p:spPr>
          <a:xfrm>
            <a:off x="4953953" y="4513713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267CC78-7FAD-4931-A11E-7A95E6EA8D57}"/>
              </a:ext>
            </a:extLst>
          </p:cNvPr>
          <p:cNvCxnSpPr>
            <a:cxnSpLocks/>
          </p:cNvCxnSpPr>
          <p:nvPr/>
        </p:nvCxnSpPr>
        <p:spPr>
          <a:xfrm>
            <a:off x="5449888" y="4513713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BEDEFC0-28B5-45CA-A81A-07606AD84D30}"/>
              </a:ext>
            </a:extLst>
          </p:cNvPr>
          <p:cNvCxnSpPr>
            <a:cxnSpLocks/>
          </p:cNvCxnSpPr>
          <p:nvPr/>
        </p:nvCxnSpPr>
        <p:spPr>
          <a:xfrm>
            <a:off x="5945823" y="4513713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39FCBBB-F5FC-4E07-AF03-73CD53AC2F73}"/>
              </a:ext>
            </a:extLst>
          </p:cNvPr>
          <p:cNvCxnSpPr>
            <a:cxnSpLocks/>
          </p:cNvCxnSpPr>
          <p:nvPr/>
        </p:nvCxnSpPr>
        <p:spPr>
          <a:xfrm>
            <a:off x="6441758" y="4513713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10022A9-8C68-4C80-AA2D-3627A7441810}"/>
              </a:ext>
            </a:extLst>
          </p:cNvPr>
          <p:cNvCxnSpPr>
            <a:cxnSpLocks/>
          </p:cNvCxnSpPr>
          <p:nvPr/>
        </p:nvCxnSpPr>
        <p:spPr>
          <a:xfrm>
            <a:off x="6937693" y="4513713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668FC9D-3126-4428-B5B3-584C249DA544}"/>
              </a:ext>
            </a:extLst>
          </p:cNvPr>
          <p:cNvCxnSpPr>
            <a:cxnSpLocks/>
          </p:cNvCxnSpPr>
          <p:nvPr/>
        </p:nvCxnSpPr>
        <p:spPr>
          <a:xfrm>
            <a:off x="7433628" y="4513713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9C6BFD-D47A-4619-91CD-DECEF78E5DD0}"/>
              </a:ext>
            </a:extLst>
          </p:cNvPr>
          <p:cNvSpPr txBox="1"/>
          <p:nvPr/>
        </p:nvSpPr>
        <p:spPr>
          <a:xfrm>
            <a:off x="3070360" y="45736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0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E8EBF3-D6AA-4C11-AFBB-227C875DD0C5}"/>
              </a:ext>
            </a:extLst>
          </p:cNvPr>
          <p:cNvSpPr txBox="1"/>
          <p:nvPr/>
        </p:nvSpPr>
        <p:spPr>
          <a:xfrm>
            <a:off x="3566294" y="45736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0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834A96-963D-4A31-8B65-D94F6DB862A9}"/>
              </a:ext>
            </a:extLst>
          </p:cNvPr>
          <p:cNvSpPr txBox="1"/>
          <p:nvPr/>
        </p:nvSpPr>
        <p:spPr>
          <a:xfrm>
            <a:off x="4043363" y="457362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3993F4-0343-46E9-AE51-5DC392EEA21D}"/>
              </a:ext>
            </a:extLst>
          </p:cNvPr>
          <p:cNvSpPr txBox="1"/>
          <p:nvPr/>
        </p:nvSpPr>
        <p:spPr>
          <a:xfrm>
            <a:off x="4558164" y="45736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0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FCB1E3-B6B4-4CEA-846D-85F06A9540FC}"/>
              </a:ext>
            </a:extLst>
          </p:cNvPr>
          <p:cNvSpPr txBox="1"/>
          <p:nvPr/>
        </p:nvSpPr>
        <p:spPr>
          <a:xfrm>
            <a:off x="5035702" y="45736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0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1F9EDD3-635A-4031-A643-28AD1FCB326F}"/>
              </a:ext>
            </a:extLst>
          </p:cNvPr>
          <p:cNvSpPr txBox="1"/>
          <p:nvPr/>
        </p:nvSpPr>
        <p:spPr>
          <a:xfrm>
            <a:off x="5542204" y="45736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0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348F15-AE5D-4F8D-934C-37789D7CBE27}"/>
              </a:ext>
            </a:extLst>
          </p:cNvPr>
          <p:cNvSpPr txBox="1"/>
          <p:nvPr/>
        </p:nvSpPr>
        <p:spPr>
          <a:xfrm>
            <a:off x="6038139" y="45736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0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F31597-5E49-4DBC-9661-52102F19E1C4}"/>
              </a:ext>
            </a:extLst>
          </p:cNvPr>
          <p:cNvSpPr txBox="1"/>
          <p:nvPr/>
        </p:nvSpPr>
        <p:spPr>
          <a:xfrm>
            <a:off x="6534074" y="45736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0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CA0997-BDB8-4623-A9F6-CD2BBAC21EE4}"/>
              </a:ext>
            </a:extLst>
          </p:cNvPr>
          <p:cNvSpPr txBox="1"/>
          <p:nvPr/>
        </p:nvSpPr>
        <p:spPr>
          <a:xfrm>
            <a:off x="7030009" y="45736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0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4707EA-6D28-43EC-9A67-E1296F32CB78}"/>
              </a:ext>
            </a:extLst>
          </p:cNvPr>
          <p:cNvSpPr txBox="1"/>
          <p:nvPr/>
        </p:nvSpPr>
        <p:spPr>
          <a:xfrm>
            <a:off x="7525944" y="45736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0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96A10D-0C04-4063-A94C-80B0ABBD7BD1}"/>
              </a:ext>
            </a:extLst>
          </p:cNvPr>
          <p:cNvSpPr txBox="1"/>
          <p:nvPr/>
        </p:nvSpPr>
        <p:spPr>
          <a:xfrm>
            <a:off x="8158480" y="4573620"/>
            <a:ext cx="2256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정답 값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(y, one-hot)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802176-A10B-4138-A1C3-6AD88E0EB59C}"/>
              </a:ext>
            </a:extLst>
          </p:cNvPr>
          <p:cNvSpPr/>
          <p:nvPr/>
        </p:nvSpPr>
        <p:spPr>
          <a:xfrm>
            <a:off x="2985876" y="5297589"/>
            <a:ext cx="5001047" cy="5029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550884D-9C09-43DA-AA54-F29DACD5B60D}"/>
              </a:ext>
            </a:extLst>
          </p:cNvPr>
          <p:cNvCxnSpPr>
            <a:cxnSpLocks/>
          </p:cNvCxnSpPr>
          <p:nvPr/>
        </p:nvCxnSpPr>
        <p:spPr>
          <a:xfrm>
            <a:off x="3466148" y="5297588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C9FC9F5-4A35-468A-9EC2-70DA9011A025}"/>
              </a:ext>
            </a:extLst>
          </p:cNvPr>
          <p:cNvCxnSpPr>
            <a:cxnSpLocks/>
          </p:cNvCxnSpPr>
          <p:nvPr/>
        </p:nvCxnSpPr>
        <p:spPr>
          <a:xfrm>
            <a:off x="3962083" y="5297588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1414B79-44D7-473F-B1D2-F573CF491874}"/>
              </a:ext>
            </a:extLst>
          </p:cNvPr>
          <p:cNvCxnSpPr>
            <a:cxnSpLocks/>
          </p:cNvCxnSpPr>
          <p:nvPr/>
        </p:nvCxnSpPr>
        <p:spPr>
          <a:xfrm>
            <a:off x="4458018" y="5297588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8560F1E-1B26-4CA0-B501-67C788CC8F68}"/>
              </a:ext>
            </a:extLst>
          </p:cNvPr>
          <p:cNvCxnSpPr>
            <a:cxnSpLocks/>
          </p:cNvCxnSpPr>
          <p:nvPr/>
        </p:nvCxnSpPr>
        <p:spPr>
          <a:xfrm>
            <a:off x="4953953" y="5297588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C822B721-971C-4389-8196-0FE25424FCAD}"/>
              </a:ext>
            </a:extLst>
          </p:cNvPr>
          <p:cNvCxnSpPr>
            <a:cxnSpLocks/>
          </p:cNvCxnSpPr>
          <p:nvPr/>
        </p:nvCxnSpPr>
        <p:spPr>
          <a:xfrm>
            <a:off x="5449888" y="5297588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99FA3D-3DD7-4CFF-8FD6-100914CA6884}"/>
              </a:ext>
            </a:extLst>
          </p:cNvPr>
          <p:cNvCxnSpPr>
            <a:cxnSpLocks/>
          </p:cNvCxnSpPr>
          <p:nvPr/>
        </p:nvCxnSpPr>
        <p:spPr>
          <a:xfrm>
            <a:off x="5945823" y="5297588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34D7377-5535-4A9F-A345-62532161B250}"/>
              </a:ext>
            </a:extLst>
          </p:cNvPr>
          <p:cNvCxnSpPr>
            <a:cxnSpLocks/>
          </p:cNvCxnSpPr>
          <p:nvPr/>
        </p:nvCxnSpPr>
        <p:spPr>
          <a:xfrm>
            <a:off x="6441758" y="5297588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D026E04-C6BC-43E6-8CBF-F8B0620A171E}"/>
              </a:ext>
            </a:extLst>
          </p:cNvPr>
          <p:cNvCxnSpPr>
            <a:cxnSpLocks/>
          </p:cNvCxnSpPr>
          <p:nvPr/>
        </p:nvCxnSpPr>
        <p:spPr>
          <a:xfrm>
            <a:off x="6937693" y="5297588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FB40D79-EA5B-46ED-98E8-FCFA8E38997F}"/>
              </a:ext>
            </a:extLst>
          </p:cNvPr>
          <p:cNvCxnSpPr>
            <a:cxnSpLocks/>
          </p:cNvCxnSpPr>
          <p:nvPr/>
        </p:nvCxnSpPr>
        <p:spPr>
          <a:xfrm>
            <a:off x="7433628" y="5297588"/>
            <a:ext cx="0" cy="5029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2030080-3F01-4EB6-AE33-DDE55D8CA07D}"/>
              </a:ext>
            </a:extLst>
          </p:cNvPr>
          <p:cNvSpPr txBox="1"/>
          <p:nvPr/>
        </p:nvSpPr>
        <p:spPr>
          <a:xfrm>
            <a:off x="3070360" y="535749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0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B9CFB81-0CCC-4B51-9315-42743C4577DF}"/>
              </a:ext>
            </a:extLst>
          </p:cNvPr>
          <p:cNvSpPr txBox="1"/>
          <p:nvPr/>
        </p:nvSpPr>
        <p:spPr>
          <a:xfrm>
            <a:off x="3566294" y="535749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0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2642601-11F2-401C-99C6-4BA3B097B6F9}"/>
              </a:ext>
            </a:extLst>
          </p:cNvPr>
          <p:cNvSpPr txBox="1"/>
          <p:nvPr/>
        </p:nvSpPr>
        <p:spPr>
          <a:xfrm>
            <a:off x="3946382" y="5357495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0.8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7A998D-6E01-4B5D-A092-DC5B716D8E11}"/>
              </a:ext>
            </a:extLst>
          </p:cNvPr>
          <p:cNvSpPr txBox="1"/>
          <p:nvPr/>
        </p:nvSpPr>
        <p:spPr>
          <a:xfrm>
            <a:off x="4558164" y="535749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0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4DBC0-464C-4561-96FA-962921D6445A}"/>
              </a:ext>
            </a:extLst>
          </p:cNvPr>
          <p:cNvSpPr txBox="1"/>
          <p:nvPr/>
        </p:nvSpPr>
        <p:spPr>
          <a:xfrm>
            <a:off x="5035702" y="535749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0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4BBF547-2529-47C0-A1AD-17104D145064}"/>
              </a:ext>
            </a:extLst>
          </p:cNvPr>
          <p:cNvSpPr txBox="1"/>
          <p:nvPr/>
        </p:nvSpPr>
        <p:spPr>
          <a:xfrm>
            <a:off x="5542204" y="535749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0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560E26B-5722-44C9-8E7C-862F9610C079}"/>
              </a:ext>
            </a:extLst>
          </p:cNvPr>
          <p:cNvSpPr txBox="1"/>
          <p:nvPr/>
        </p:nvSpPr>
        <p:spPr>
          <a:xfrm>
            <a:off x="5937952" y="5357495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0.1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C0C1BD0-1AF2-41DF-9A2C-72387F087A4B}"/>
              </a:ext>
            </a:extLst>
          </p:cNvPr>
          <p:cNvSpPr txBox="1"/>
          <p:nvPr/>
        </p:nvSpPr>
        <p:spPr>
          <a:xfrm>
            <a:off x="6534074" y="535749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0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4E883F9-A8BB-4004-A4E7-946AC794DE66}"/>
              </a:ext>
            </a:extLst>
          </p:cNvPr>
          <p:cNvSpPr txBox="1"/>
          <p:nvPr/>
        </p:nvSpPr>
        <p:spPr>
          <a:xfrm>
            <a:off x="6929822" y="5357495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0.1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FC658AF-7D3B-4DBC-ABDC-965153F24650}"/>
              </a:ext>
            </a:extLst>
          </p:cNvPr>
          <p:cNvSpPr txBox="1"/>
          <p:nvPr/>
        </p:nvSpPr>
        <p:spPr>
          <a:xfrm>
            <a:off x="7525944" y="535749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0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75A0476-39A5-4054-AF05-4E2AF909BFBC}"/>
              </a:ext>
            </a:extLst>
          </p:cNvPr>
          <p:cNvSpPr txBox="1"/>
          <p:nvPr/>
        </p:nvSpPr>
        <p:spPr>
          <a:xfrm>
            <a:off x="8158480" y="5357495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예측 확률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(y’)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graphicFrame>
        <p:nvGraphicFramePr>
          <p:cNvPr id="59" name="개체 58">
            <a:extLst>
              <a:ext uri="{FF2B5EF4-FFF2-40B4-BE49-F238E27FC236}">
                <a16:creationId xmlns:a16="http://schemas.microsoft.com/office/drawing/2014/main" id="{77D5DC39-FC7C-4A4F-A26D-69E22F52A7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3226774"/>
              </p:ext>
            </p:extLst>
          </p:nvPr>
        </p:nvGraphicFramePr>
        <p:xfrm>
          <a:off x="3048000" y="6190974"/>
          <a:ext cx="3989388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06560" imgH="241200" progId="Equation.DSMT4">
                  <p:embed/>
                </p:oleObj>
              </mc:Choice>
              <mc:Fallback>
                <p:oleObj name="Equation" r:id="rId5" imgW="2806560" imgH="241200" progId="Equation.DSMT4">
                  <p:embed/>
                  <p:pic>
                    <p:nvPicPr>
                      <p:cNvPr id="59" name="개체 58">
                        <a:extLst>
                          <a:ext uri="{FF2B5EF4-FFF2-40B4-BE49-F238E27FC236}">
                            <a16:creationId xmlns:a16="http://schemas.microsoft.com/office/drawing/2014/main" id="{77D5DC39-FC7C-4A4F-A26D-69E22F52A7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48000" y="6190974"/>
                        <a:ext cx="3989388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167CBE1A-2DC3-4BC4-ABF5-5A73AB729044}"/>
              </a:ext>
            </a:extLst>
          </p:cNvPr>
          <p:cNvSpPr txBox="1"/>
          <p:nvPr/>
        </p:nvSpPr>
        <p:spPr>
          <a:xfrm>
            <a:off x="9909317" y="5364382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CEE = 0.2231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FC847BA-F5D4-4CE4-AEF2-6F4EF0965387}"/>
              </a:ext>
            </a:extLst>
          </p:cNvPr>
          <p:cNvSpPr txBox="1"/>
          <p:nvPr/>
        </p:nvSpPr>
        <p:spPr>
          <a:xfrm>
            <a:off x="3070360" y="420393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0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E9629DA-B20A-443D-97EB-235BC561171B}"/>
              </a:ext>
            </a:extLst>
          </p:cNvPr>
          <p:cNvSpPr txBox="1"/>
          <p:nvPr/>
        </p:nvSpPr>
        <p:spPr>
          <a:xfrm>
            <a:off x="3566294" y="420393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82BC3D-57EC-4CF2-B15F-21F675FF40E3}"/>
              </a:ext>
            </a:extLst>
          </p:cNvPr>
          <p:cNvSpPr txBox="1"/>
          <p:nvPr/>
        </p:nvSpPr>
        <p:spPr>
          <a:xfrm>
            <a:off x="4046569" y="420393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7A008C3-6E95-440F-9B57-EB68BC0BA848}"/>
              </a:ext>
            </a:extLst>
          </p:cNvPr>
          <p:cNvSpPr txBox="1"/>
          <p:nvPr/>
        </p:nvSpPr>
        <p:spPr>
          <a:xfrm>
            <a:off x="4558164" y="420393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2D6B26F-9E15-4945-BD1E-D1843B6495A8}"/>
              </a:ext>
            </a:extLst>
          </p:cNvPr>
          <p:cNvSpPr txBox="1"/>
          <p:nvPr/>
        </p:nvSpPr>
        <p:spPr>
          <a:xfrm>
            <a:off x="5035702" y="420393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BA31AF4-DF23-474E-A22D-DCD038C26EDD}"/>
              </a:ext>
            </a:extLst>
          </p:cNvPr>
          <p:cNvSpPr txBox="1"/>
          <p:nvPr/>
        </p:nvSpPr>
        <p:spPr>
          <a:xfrm>
            <a:off x="5542204" y="420393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A2953EC-EFC7-4C16-86C2-CA24A5EBCAF6}"/>
              </a:ext>
            </a:extLst>
          </p:cNvPr>
          <p:cNvSpPr txBox="1"/>
          <p:nvPr/>
        </p:nvSpPr>
        <p:spPr>
          <a:xfrm>
            <a:off x="6038139" y="420393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6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340CDDB-B8C2-443C-9722-5F11F7439DFD}"/>
              </a:ext>
            </a:extLst>
          </p:cNvPr>
          <p:cNvSpPr txBox="1"/>
          <p:nvPr/>
        </p:nvSpPr>
        <p:spPr>
          <a:xfrm>
            <a:off x="6534074" y="420393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7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8BC346E-6D10-4358-BDA5-3EF4E43F817E}"/>
              </a:ext>
            </a:extLst>
          </p:cNvPr>
          <p:cNvSpPr txBox="1"/>
          <p:nvPr/>
        </p:nvSpPr>
        <p:spPr>
          <a:xfrm>
            <a:off x="7030009" y="420393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8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859D16E-A8EA-46EF-9657-937225735F48}"/>
              </a:ext>
            </a:extLst>
          </p:cNvPr>
          <p:cNvSpPr txBox="1"/>
          <p:nvPr/>
        </p:nvSpPr>
        <p:spPr>
          <a:xfrm>
            <a:off x="7525944" y="420393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9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2D02EAC-5CE8-40FE-92E3-CFC435D4FD82}"/>
              </a:ext>
            </a:extLst>
          </p:cNvPr>
          <p:cNvSpPr txBox="1"/>
          <p:nvPr/>
        </p:nvSpPr>
        <p:spPr>
          <a:xfrm>
            <a:off x="499649" y="5364382"/>
            <a:ext cx="2356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Model A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의 예측 결과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A3063E5-62DC-4689-8154-EEB252D9C5EE}"/>
              </a:ext>
            </a:extLst>
          </p:cNvPr>
          <p:cNvSpPr txBox="1"/>
          <p:nvPr/>
        </p:nvSpPr>
        <p:spPr>
          <a:xfrm>
            <a:off x="958507" y="2971782"/>
            <a:ext cx="1175322" cy="611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y: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정답 값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y’: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예측 값</a:t>
            </a:r>
          </a:p>
        </p:txBody>
      </p:sp>
      <p:pic>
        <p:nvPicPr>
          <p:cNvPr id="13" name="그림 12" descr="폰트, 텍스트, 화이트, 그래픽이(가) 표시된 사진&#10;&#10;자동 생성된 설명">
            <a:extLst>
              <a:ext uri="{FF2B5EF4-FFF2-40B4-BE49-F238E27FC236}">
                <a16:creationId xmlns:a16="http://schemas.microsoft.com/office/drawing/2014/main" id="{69116647-BB1E-488D-DB40-57F54CC014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617" y="2342011"/>
            <a:ext cx="2998478" cy="858753"/>
          </a:xfrm>
          <a:prstGeom prst="rect">
            <a:avLst/>
          </a:prstGeom>
        </p:spPr>
      </p:pic>
      <p:pic>
        <p:nvPicPr>
          <p:cNvPr id="74" name="그림 73" descr="스포츠, 신발류, 체력, 무릎이(가) 표시된 사진&#10;&#10;자동 생성된 설명">
            <a:extLst>
              <a:ext uri="{FF2B5EF4-FFF2-40B4-BE49-F238E27FC236}">
                <a16:creationId xmlns:a16="http://schemas.microsoft.com/office/drawing/2014/main" id="{EBFCCE5C-6DD8-5B2D-FF1E-21C3EAECF5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816" y="2379609"/>
            <a:ext cx="1466350" cy="82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295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BEC3136-EC24-8F37-9A5D-0A459B724DE2}"/>
              </a:ext>
            </a:extLst>
          </p:cNvPr>
          <p:cNvSpPr txBox="1"/>
          <p:nvPr/>
        </p:nvSpPr>
        <p:spPr>
          <a:xfrm>
            <a:off x="606795" y="226239"/>
            <a:ext cx="8393117" cy="1398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 err="1"/>
              <a:t>머신러닝에서</a:t>
            </a:r>
            <a:r>
              <a:rPr lang="ko-KR" altLang="en-US" sz="2000" b="1" dirty="0"/>
              <a:t> 엔트로피 사용 예</a:t>
            </a:r>
            <a:r>
              <a:rPr lang="en-US" altLang="ko-KR" sz="2000" b="1" dirty="0"/>
              <a:t>: </a:t>
            </a:r>
            <a:r>
              <a:rPr lang="en-US" altLang="ko-KR" sz="2000" b="1" u="sng" dirty="0">
                <a:solidFill>
                  <a:srgbClr val="0000FF"/>
                </a:solidFill>
              </a:rPr>
              <a:t>Decision Tree (DT)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DT</a:t>
            </a:r>
            <a:r>
              <a:rPr lang="ko-KR" altLang="en-US" sz="1600" dirty="0"/>
              <a:t>에서 </a:t>
            </a:r>
            <a:r>
              <a:rPr lang="ko-KR" altLang="en-US" sz="1600" b="1" dirty="0"/>
              <a:t>확실히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구분이 되는 특징</a:t>
            </a:r>
            <a:r>
              <a:rPr lang="ko-KR" altLang="en-US" sz="1600" dirty="0"/>
              <a:t>을 먼저 구분해 주는 것이 중요</a:t>
            </a:r>
            <a:endParaRPr lang="en-US" altLang="ko-KR" sz="16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확실히 구분이 되는 특징은 </a:t>
            </a:r>
            <a:r>
              <a:rPr lang="ko-KR" altLang="en-US" sz="1600" b="1" dirty="0"/>
              <a:t>불확실성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엔트로피</a:t>
            </a:r>
            <a:r>
              <a:rPr lang="en-US" altLang="ko-KR" sz="1600" b="1" dirty="0"/>
              <a:t>)</a:t>
            </a:r>
            <a:r>
              <a:rPr lang="ko-KR" altLang="en-US" sz="1600" b="1" dirty="0"/>
              <a:t>가 작다</a:t>
            </a:r>
            <a:r>
              <a:rPr lang="ko-KR" altLang="en-US" sz="1600" dirty="0"/>
              <a:t>는 것을 의미</a:t>
            </a:r>
            <a:endParaRPr lang="en-US" altLang="ko-KR" sz="16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AC35C2A-EFB7-CD2B-2EA4-C2CCD0E91D49}"/>
              </a:ext>
            </a:extLst>
          </p:cNvPr>
          <p:cNvGrpSpPr/>
          <p:nvPr/>
        </p:nvGrpSpPr>
        <p:grpSpPr>
          <a:xfrm>
            <a:off x="379582" y="2731952"/>
            <a:ext cx="11509278" cy="3778513"/>
            <a:chOff x="379582" y="1884055"/>
            <a:chExt cx="11509278" cy="3778513"/>
          </a:xfrm>
        </p:grpSpPr>
        <p:pic>
          <p:nvPicPr>
            <p:cNvPr id="5" name="그림 4" descr="텍스트, 스크린샷, 번호이(가) 표시된 사진&#10;&#10;자동 생성된 설명">
              <a:extLst>
                <a:ext uri="{FF2B5EF4-FFF2-40B4-BE49-F238E27FC236}">
                  <a16:creationId xmlns:a16="http://schemas.microsoft.com/office/drawing/2014/main" id="{68812714-8B3E-A20F-D9BE-D67D66BBA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582" y="1884055"/>
              <a:ext cx="4284223" cy="3778513"/>
            </a:xfrm>
            <a:prstGeom prst="rect">
              <a:avLst/>
            </a:prstGeom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6A8AEC34-1420-D90A-258D-CDB9DE1AB254}"/>
                </a:ext>
              </a:extLst>
            </p:cNvPr>
            <p:cNvSpPr/>
            <p:nvPr/>
          </p:nvSpPr>
          <p:spPr>
            <a:xfrm>
              <a:off x="4809992" y="3149599"/>
              <a:ext cx="417689" cy="124742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 descr="텍스트, 스크린샷, 폰트, 라인이(가) 표시된 사진&#10;&#10;자동 생성된 설명">
              <a:extLst>
                <a:ext uri="{FF2B5EF4-FFF2-40B4-BE49-F238E27FC236}">
                  <a16:creationId xmlns:a16="http://schemas.microsoft.com/office/drawing/2014/main" id="{5EAE628E-5689-400E-893F-9CFCA1F1E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3867" y="2621566"/>
              <a:ext cx="6514993" cy="22164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2777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0876C14-9346-5E8F-89BA-D410D72E73BC}"/>
              </a:ext>
            </a:extLst>
          </p:cNvPr>
          <p:cNvGrpSpPr/>
          <p:nvPr/>
        </p:nvGrpSpPr>
        <p:grpSpPr>
          <a:xfrm>
            <a:off x="1830627" y="1551765"/>
            <a:ext cx="8674835" cy="5080000"/>
            <a:chOff x="1324841" y="635000"/>
            <a:chExt cx="9542318" cy="5588000"/>
          </a:xfrm>
        </p:grpSpPr>
        <p:pic>
          <p:nvPicPr>
            <p:cNvPr id="3" name="그림 2" descr="텍스트, 스크린샷, 폰트, 도표이(가) 표시된 사진&#10;&#10;자동 생성된 설명">
              <a:extLst>
                <a:ext uri="{FF2B5EF4-FFF2-40B4-BE49-F238E27FC236}">
                  <a16:creationId xmlns:a16="http://schemas.microsoft.com/office/drawing/2014/main" id="{8CACECC2-59B6-7E18-A95F-F5835AEA8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841" y="635000"/>
              <a:ext cx="9542318" cy="5588000"/>
            </a:xfrm>
            <a:prstGeom prst="rect">
              <a:avLst/>
            </a:prstGeom>
          </p:spPr>
        </p:pic>
        <p:pic>
          <p:nvPicPr>
            <p:cNvPr id="5" name="그림 4" descr="폰트, 텍스트, 화이트, 그래픽이(가) 표시된 사진&#10;&#10;자동 생성된 설명">
              <a:extLst>
                <a:ext uri="{FF2B5EF4-FFF2-40B4-BE49-F238E27FC236}">
                  <a16:creationId xmlns:a16="http://schemas.microsoft.com/office/drawing/2014/main" id="{B6C1633E-BB25-1932-4E6F-AF255CA2E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9599" y="3106403"/>
              <a:ext cx="2252801" cy="64519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F3F0213-3F08-4DD2-2F2E-63CD95081DDF}"/>
              </a:ext>
            </a:extLst>
          </p:cNvPr>
          <p:cNvSpPr txBox="1"/>
          <p:nvPr/>
        </p:nvSpPr>
        <p:spPr>
          <a:xfrm>
            <a:off x="606795" y="143113"/>
            <a:ext cx="8393117" cy="1312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 err="1"/>
              <a:t>머신러닝에서</a:t>
            </a:r>
            <a:r>
              <a:rPr lang="ko-KR" altLang="en-US" sz="2000" b="1" dirty="0"/>
              <a:t> 엔트로피 사용 예</a:t>
            </a:r>
            <a:r>
              <a:rPr lang="en-US" altLang="ko-KR" sz="2000" b="1" dirty="0"/>
              <a:t>: </a:t>
            </a:r>
            <a:r>
              <a:rPr lang="en-US" altLang="ko-KR" sz="2000" b="1" u="sng" dirty="0">
                <a:solidFill>
                  <a:srgbClr val="0000FF"/>
                </a:solidFill>
              </a:rPr>
              <a:t>Decision Tree (DT)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DT</a:t>
            </a:r>
            <a:r>
              <a:rPr lang="ko-KR" altLang="en-US" sz="1400" dirty="0"/>
              <a:t>에서 </a:t>
            </a:r>
            <a:r>
              <a:rPr lang="ko-KR" altLang="en-US" sz="1400" b="1" dirty="0"/>
              <a:t>확실히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구분이 되는 특징</a:t>
            </a:r>
            <a:r>
              <a:rPr lang="ko-KR" altLang="en-US" sz="1400" dirty="0"/>
              <a:t>을 먼저 구분해 주는 것이 중요</a:t>
            </a:r>
            <a:endParaRPr lang="en-US" altLang="ko-KR" sz="1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확실히 구분이 되는 특징은 </a:t>
            </a:r>
            <a:r>
              <a:rPr lang="ko-KR" altLang="en-US" sz="1400" b="1" dirty="0"/>
              <a:t>불확실성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엔트로피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가 작다</a:t>
            </a:r>
            <a:r>
              <a:rPr lang="ko-KR" altLang="en-US" sz="1400" dirty="0"/>
              <a:t>는 것을 의미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105425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B4F8D7-1A17-E7E7-26B9-3AF62BA3E819}"/>
              </a:ext>
            </a:extLst>
          </p:cNvPr>
          <p:cNvSpPr txBox="1"/>
          <p:nvPr/>
        </p:nvSpPr>
        <p:spPr>
          <a:xfrm>
            <a:off x="606795" y="143113"/>
            <a:ext cx="8393117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 err="1"/>
              <a:t>머신러닝에서</a:t>
            </a:r>
            <a:r>
              <a:rPr lang="ko-KR" altLang="en-US" sz="2000" b="1" dirty="0"/>
              <a:t> 엔트로피 사용 예</a:t>
            </a:r>
            <a:r>
              <a:rPr lang="en-US" altLang="ko-KR" sz="2000" b="1" dirty="0"/>
              <a:t>: </a:t>
            </a:r>
            <a:r>
              <a:rPr lang="en-US" altLang="ko-KR" sz="2000" b="1" u="sng" dirty="0">
                <a:solidFill>
                  <a:srgbClr val="0000FF"/>
                </a:solidFill>
              </a:rPr>
              <a:t>Active Learning</a:t>
            </a:r>
            <a:endParaRPr lang="en-US" altLang="ko-KR" sz="1400" dirty="0"/>
          </a:p>
        </p:txBody>
      </p:sp>
      <p:pic>
        <p:nvPicPr>
          <p:cNvPr id="4" name="그림 3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D558ECBF-DCE9-3466-CFF2-99D968CFBE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86" y="1467072"/>
            <a:ext cx="4602382" cy="3358592"/>
          </a:xfrm>
          <a:prstGeom prst="rect">
            <a:avLst/>
          </a:prstGeom>
        </p:spPr>
      </p:pic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0FE1F1F-0905-2F49-F5EE-32EB6B725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86" y="4917383"/>
            <a:ext cx="4602382" cy="1506139"/>
          </a:xfrm>
          <a:prstGeom prst="rect">
            <a:avLst/>
          </a:prstGeom>
        </p:spPr>
      </p:pic>
      <p:pic>
        <p:nvPicPr>
          <p:cNvPr id="7" name="그림 6" descr="폰트, 텍스트, 화이트, 그래픽이(가) 표시된 사진&#10;&#10;자동 생성된 설명">
            <a:extLst>
              <a:ext uri="{FF2B5EF4-FFF2-40B4-BE49-F238E27FC236}">
                <a16:creationId xmlns:a16="http://schemas.microsoft.com/office/drawing/2014/main" id="{92B53E66-DA7F-731E-30B9-8BCD366770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759" y="757358"/>
            <a:ext cx="2478081" cy="709714"/>
          </a:xfrm>
          <a:prstGeom prst="rect">
            <a:avLst/>
          </a:prstGeom>
        </p:spPr>
      </p:pic>
      <p:pic>
        <p:nvPicPr>
          <p:cNvPr id="9" name="그림 8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9C093E1B-1E88-AEF5-9D38-A35A5C670B9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920" y="497252"/>
            <a:ext cx="4972740" cy="2988681"/>
          </a:xfrm>
          <a:prstGeom prst="rect">
            <a:avLst/>
          </a:prstGeom>
        </p:spPr>
      </p:pic>
      <p:pic>
        <p:nvPicPr>
          <p:cNvPr id="11" name="그림 10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B291DFE1-4F80-DC0C-596A-1957E3D124D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920" y="3485934"/>
            <a:ext cx="4972740" cy="3231304"/>
          </a:xfrm>
          <a:prstGeom prst="rect">
            <a:avLst/>
          </a:prstGeom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66AC8381-AA0C-0410-8923-8D19897BDE9C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5160768" y="1991593"/>
            <a:ext cx="1565152" cy="36788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19AE824-4F87-8E97-D477-D541366E7F96}"/>
              </a:ext>
            </a:extLst>
          </p:cNvPr>
          <p:cNvSpPr/>
          <p:nvPr/>
        </p:nvSpPr>
        <p:spPr>
          <a:xfrm>
            <a:off x="681644" y="5829993"/>
            <a:ext cx="4355869" cy="47105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749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449541" y="2579099"/>
            <a:ext cx="10990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small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K-Nearest Neighbor (KNN)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0573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ISPL_표준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ISPL_표준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23766</TotalTime>
  <Words>432</Words>
  <Application>Microsoft Office PowerPoint</Application>
  <PresentationFormat>와이드스크린</PresentationFormat>
  <Paragraphs>144</Paragraphs>
  <Slides>17</Slides>
  <Notes>2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굴림</vt:lpstr>
      <vt:lpstr>맑은 고딕</vt:lpstr>
      <vt:lpstr>Arial</vt:lpstr>
      <vt:lpstr>Wingdings</vt:lpstr>
      <vt:lpstr>Office 테마</vt:lpstr>
      <vt:lpstr>4_Office 테마</vt:lpstr>
      <vt:lpstr>1_Office 테마</vt:lpstr>
      <vt:lpstr>Equation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knuser</dc:creator>
  <cp:lastModifiedBy>전동산</cp:lastModifiedBy>
  <cp:revision>1021</cp:revision>
  <dcterms:modified xsi:type="dcterms:W3CDTF">2023-12-03T14:44:04Z</dcterms:modified>
</cp:coreProperties>
</file>